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5" r:id="rId3"/>
    <p:sldId id="326" r:id="rId4"/>
    <p:sldId id="337" r:id="rId5"/>
    <p:sldId id="267" r:id="rId6"/>
    <p:sldId id="344" r:id="rId7"/>
    <p:sldId id="357" r:id="rId8"/>
    <p:sldId id="330" r:id="rId9"/>
    <p:sldId id="331" r:id="rId10"/>
    <p:sldId id="345" r:id="rId11"/>
    <p:sldId id="335" r:id="rId12"/>
    <p:sldId id="298" r:id="rId13"/>
    <p:sldId id="346" r:id="rId14"/>
    <p:sldId id="347" r:id="rId15"/>
    <p:sldId id="349" r:id="rId16"/>
    <p:sldId id="348" r:id="rId17"/>
    <p:sldId id="351" r:id="rId18"/>
    <p:sldId id="352" r:id="rId19"/>
    <p:sldId id="353" r:id="rId20"/>
    <p:sldId id="355" r:id="rId21"/>
    <p:sldId id="274" r:id="rId22"/>
    <p:sldId id="320" r:id="rId23"/>
    <p:sldId id="343" r:id="rId24"/>
    <p:sldId id="302" r:id="rId25"/>
    <p:sldId id="321" r:id="rId26"/>
    <p:sldId id="280" r:id="rId27"/>
    <p:sldId id="282" r:id="rId28"/>
    <p:sldId id="356" r:id="rId29"/>
    <p:sldId id="315" r:id="rId30"/>
    <p:sldId id="285" r:id="rId3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FF"/>
    <a:srgbClr val="0011FF"/>
    <a:srgbClr val="FF00E0"/>
    <a:srgbClr val="00F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408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C3352-C893-A04E-8325-690455C3999F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E5B03-6EA4-A24E-B199-B5E1AEF09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4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DC854-0FA5-014C-8978-0DF7D86F9569}" type="datetimeFigureOut">
              <a:rPr lang="en-US" smtClean="0"/>
              <a:t>4/14/16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2F20D-E933-5D41-A4D2-9FDD93A2A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8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Institutions</a:t>
            </a:r>
            <a:r>
              <a:rPr lang="en-US" baseline="0" dirty="0" smtClean="0"/>
              <a:t> in order of appearance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Name the authors, where everyone is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75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87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- Don’t mention topic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1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5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Tirar</a:t>
            </a:r>
            <a:r>
              <a:rPr lang="en-US" baseline="0" dirty="0" smtClean="0"/>
              <a:t> o “very nice”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42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Find a place for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1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MultiLME</a:t>
            </a:r>
            <a:r>
              <a:rPr lang="en-US" baseline="0" dirty="0" smtClean="0"/>
              <a:t> is slow because it does not focus on rankings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Don</a:t>
            </a:r>
            <a:r>
              <a:rPr lang="uk-UA" baseline="0" dirty="0" smtClean="0"/>
              <a:t>’</a:t>
            </a:r>
            <a:r>
              <a:rPr lang="en-US" baseline="0" dirty="0" smtClean="0"/>
              <a:t>t say it did not execute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69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Explain the dataset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Explain the figure slowly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Size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Steady</a:t>
            </a:r>
            <a:r>
              <a:rPr lang="en-US" baseline="0" dirty="0" smtClean="0"/>
              <a:t> state of the random walk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Visual cues towards to the environments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0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Airports violate</a:t>
            </a:r>
            <a:r>
              <a:rPr lang="en-US" baseline="0" dirty="0" smtClean="0"/>
              <a:t> geographical constraints but creates new 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2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Simulated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88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Public datasets: user, item,</a:t>
            </a:r>
            <a:r>
              <a:rPr lang="en-US" baseline="0" dirty="0" smtClean="0"/>
              <a:t> time. Anonymous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1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Model, or matrices, or </a:t>
            </a:r>
            <a:r>
              <a:rPr lang="en-US" dirty="0" err="1" smtClean="0"/>
              <a:t>crownjewel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9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Public datasets: user, item,</a:t>
            </a:r>
            <a:r>
              <a:rPr lang="en-US" baseline="0" dirty="0" smtClean="0"/>
              <a:t> time. Anonymous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Explain quicker. Focus on the important.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Talk about time</a:t>
            </a:r>
          </a:p>
          <a:p>
            <a:pPr marL="171450" indent="-171450">
              <a:buFontTx/>
              <a:buChar char="-"/>
            </a:pPr>
            <a:r>
              <a:rPr lang="en-US" smtClean="0"/>
              <a:t>Personalized quicker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01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Can be used to predict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Music Recommendation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Similar Items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65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Inside the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46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Markov not </a:t>
            </a:r>
            <a:r>
              <a:rPr lang="en-US" dirty="0" err="1" smtClean="0"/>
              <a:t>markovian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02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Evitar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palavra</a:t>
            </a:r>
            <a:r>
              <a:rPr lang="en-US" baseline="0" dirty="0" smtClean="0"/>
              <a:t> fallacy (in reality)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Preference for multiple users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73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2F20D-E933-5D41-A4D2-9FDD93A2AD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F255-2AF6-3E49-86E9-D01B5F58D5C9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73BB-3FFE-5440-AFA1-FC36ABE23251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57400" cy="4876271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8"/>
            <a:ext cx="6019800" cy="4876271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901C-D591-B447-987C-F36884AB912E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1DB7-BC6F-9643-95AF-FC2CC02B15D8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0C693-9EA2-7B4D-A09D-08374F03C02B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7DB54-3AB8-194A-A0D0-DA7D20A07F03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81ED-F364-B944-A497-EE89010FBF1E}" type="datetime1">
              <a:rPr lang="en-US" smtClean="0"/>
              <a:t>4/14/16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4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FE2C-8FAC-9144-A602-74BD5195643D}" type="datetime1">
              <a:rPr lang="en-US" smtClean="0"/>
              <a:t>4/14/16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5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12D7-B3DA-1447-A9B6-2D9330F17A5F}" type="datetime1">
              <a:rPr lang="en-US" smtClean="0"/>
              <a:t>4/14/16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469FB-22E0-3644-9046-B404613FB923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5B2B5-10E9-7343-8048-804642549451}" type="datetime1">
              <a:rPr lang="en-US" smtClean="0"/>
              <a:t>4/14/16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2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4D57-0F23-7948-A31F-D7E267B28D61}" type="datetime1">
              <a:rPr lang="en-US" smtClean="0"/>
              <a:t>4/14/16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  <a:latin typeface="Times New Roman"/>
                <a:cs typeface="Times New Roman"/>
              </a:defRPr>
            </a:lvl1pPr>
          </a:lstStyle>
          <a:p>
            <a:fld id="{A87DEBE3-ADDE-CC42-BB4F-117E68CD67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2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ill Sans Light"/>
          <a:ea typeface="+mn-ea"/>
          <a:cs typeface="Gill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ill Sans Light"/>
          <a:ea typeface="+mn-ea"/>
          <a:cs typeface="Gill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ill Sans Light"/>
          <a:ea typeface="+mn-ea"/>
          <a:cs typeface="Gill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laviovdf.github.io/tribeflow" TargetMode="External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8.png"/><Relationship Id="rId8" Type="http://schemas.openxmlformats.org/officeDocument/2006/relationships/image" Target="../media/image10.png"/><Relationship Id="rId9" Type="http://schemas.openxmlformats.org/officeDocument/2006/relationships/image" Target="../media/image9.png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1162845"/>
            <a:ext cx="9143999" cy="1225021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TribeFlow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Mining &amp; Predicting User Trajectories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21000"/>
            <a:ext cx="7772400" cy="14605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tx1"/>
                </a:solidFill>
              </a:rPr>
              <a:t>Flavio Figueiredo</a:t>
            </a:r>
            <a:r>
              <a:rPr lang="en-US" sz="2400" dirty="0" smtClean="0">
                <a:solidFill>
                  <a:schemeClr val="tx1"/>
                </a:solidFill>
              </a:rPr>
              <a:t>		     Bruno </a:t>
            </a:r>
            <a:r>
              <a:rPr lang="en-US" sz="2400" dirty="0" err="1" smtClean="0">
                <a:solidFill>
                  <a:schemeClr val="tx1"/>
                </a:solidFill>
              </a:rPr>
              <a:t>Ribeiro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Jussara</a:t>
            </a:r>
            <a:r>
              <a:rPr lang="en-US" sz="2400" dirty="0" smtClean="0">
                <a:solidFill>
                  <a:schemeClr val="tx1"/>
                </a:solidFill>
              </a:rPr>
              <a:t> M.  Almeida		Christos </a:t>
            </a:r>
            <a:r>
              <a:rPr lang="en-US" sz="2400" dirty="0" err="1" smtClean="0">
                <a:solidFill>
                  <a:schemeClr val="tx1"/>
                </a:solidFill>
              </a:rPr>
              <a:t>Faloutsos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20" y="4764221"/>
            <a:ext cx="1511676" cy="499472"/>
          </a:xfrm>
          <a:prstGeom prst="rect">
            <a:avLst/>
          </a:prstGeom>
        </p:spPr>
      </p:pic>
      <p:pic>
        <p:nvPicPr>
          <p:cNvPr id="9" name="Picture 8" descr="cmu-db-grou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66" y="4797490"/>
            <a:ext cx="2590019" cy="466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061" y="4764221"/>
            <a:ext cx="1551758" cy="49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4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234"/>
            <a:ext cx="8229600" cy="9525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Latent Random Walk Transition Matrices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10</a:t>
            </a:fld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6563" y="1351730"/>
            <a:ext cx="8229600" cy="37884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Latent Transition Matrices</a:t>
            </a:r>
          </a:p>
          <a:p>
            <a:pPr lvl="1"/>
            <a:r>
              <a:rPr lang="en-US" dirty="0" smtClean="0"/>
              <a:t>Navigation constraints</a:t>
            </a:r>
          </a:p>
          <a:p>
            <a:pPr lvl="1"/>
            <a:r>
              <a:rPr lang="en-US" dirty="0" smtClean="0"/>
              <a:t>Navigation preferences based</a:t>
            </a:r>
            <a:br>
              <a:rPr lang="en-US" dirty="0" smtClean="0"/>
            </a:br>
            <a:r>
              <a:rPr lang="en-US" dirty="0" smtClean="0"/>
              <a:t>on user types</a:t>
            </a:r>
          </a:p>
          <a:p>
            <a:r>
              <a:rPr lang="en-US" dirty="0" smtClean="0"/>
              <a:t>We must learn:</a:t>
            </a:r>
          </a:p>
          <a:p>
            <a:pPr lvl="1"/>
            <a:r>
              <a:rPr lang="en-US" dirty="0" smtClean="0"/>
              <a:t>Transition</a:t>
            </a:r>
            <a:r>
              <a:rPr lang="en-US" dirty="0"/>
              <a:t> </a:t>
            </a:r>
            <a:r>
              <a:rPr lang="en-US" dirty="0" smtClean="0"/>
              <a:t>matrices from</a:t>
            </a:r>
            <a:br>
              <a:rPr lang="en-US" dirty="0" smtClean="0"/>
            </a:br>
            <a:r>
              <a:rPr lang="en-US" dirty="0" smtClean="0"/>
              <a:t>trajectory data</a:t>
            </a:r>
          </a:p>
          <a:p>
            <a:pPr lvl="2"/>
            <a:r>
              <a:rPr lang="en-US" dirty="0" smtClean="0"/>
              <a:t>From multiple users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 preferences over </a:t>
            </a:r>
            <a:br>
              <a:rPr lang="en-US" dirty="0" smtClean="0"/>
            </a:br>
            <a:r>
              <a:rPr lang="en-US" dirty="0" smtClean="0"/>
              <a:t>matrices</a:t>
            </a: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905005"/>
              </p:ext>
            </p:extLst>
          </p:nvPr>
        </p:nvGraphicFramePr>
        <p:xfrm>
          <a:off x="6553200" y="2068405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.50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457567"/>
              </p:ext>
            </p:extLst>
          </p:nvPr>
        </p:nvGraphicFramePr>
        <p:xfrm>
          <a:off x="4824549" y="1150799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53782"/>
              </p:ext>
            </p:extLst>
          </p:nvPr>
        </p:nvGraphicFramePr>
        <p:xfrm>
          <a:off x="5177543" y="3216303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475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</a:t>
                      </a:r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475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 rot="20070177">
            <a:off x="4529136" y="1125067"/>
            <a:ext cx="1665109" cy="830997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“Pop Music”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 rot="20070177">
            <a:off x="4529136" y="3031097"/>
            <a:ext cx="1665109" cy="830997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“Heavy Metal”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 rot="20070177">
            <a:off x="7419064" y="1633587"/>
            <a:ext cx="1582261" cy="830997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“Bossa Nova”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31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TribeFlow’s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Environments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54055"/>
              </p:ext>
            </p:extLst>
          </p:nvPr>
        </p:nvGraphicFramePr>
        <p:xfrm>
          <a:off x="5570012" y="1245026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608513"/>
              </p:ext>
            </p:extLst>
          </p:nvPr>
        </p:nvGraphicFramePr>
        <p:xfrm>
          <a:off x="6212773" y="1833731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.50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485709"/>
              </p:ext>
            </p:extLst>
          </p:nvPr>
        </p:nvGraphicFramePr>
        <p:xfrm>
          <a:off x="5570012" y="2495630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.45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/>
                        <a:t>.875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726797"/>
              </p:ext>
            </p:extLst>
          </p:nvPr>
        </p:nvGraphicFramePr>
        <p:xfrm>
          <a:off x="6070643" y="2922456"/>
          <a:ext cx="2200345" cy="229579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14335"/>
                <a:gridCol w="314335"/>
                <a:gridCol w="314335"/>
                <a:gridCol w="314335"/>
                <a:gridCol w="314335"/>
                <a:gridCol w="314335"/>
                <a:gridCol w="314335"/>
              </a:tblGrid>
              <a:tr h="32797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5692" marR="75692" marT="37846" marB="37846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1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.35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2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3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.35</a:t>
                      </a:r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..</a:t>
                      </a:r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165</a:t>
                      </a:r>
                      <a:endParaRPr lang="en-US" sz="7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.165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4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5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27971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/>
                        <a:t>6</a:t>
                      </a:r>
                      <a:endParaRPr lang="en-US" sz="900" b="1" dirty="0"/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700" dirty="0">
                        <a:solidFill>
                          <a:srgbClr val="7F7F7F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700" b="1" dirty="0">
                        <a:solidFill>
                          <a:srgbClr val="000000"/>
                        </a:solidFill>
                      </a:endParaRPr>
                    </a:p>
                  </a:txBody>
                  <a:tcPr marL="75692" marR="75692" marT="37846" marB="37846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cxnSp>
        <p:nvCxnSpPr>
          <p:cNvPr id="31" name="Straight Arrow Connector 30"/>
          <p:cNvCxnSpPr/>
          <p:nvPr/>
        </p:nvCxnSpPr>
        <p:spPr>
          <a:xfrm flipV="1">
            <a:off x="5135550" y="4791428"/>
            <a:ext cx="1968417" cy="3137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193314" y="4679640"/>
            <a:ext cx="5195610" cy="682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[Node =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3 |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Node = 5,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Env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Green]</a:t>
            </a:r>
            <a:b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en-US" sz="2400" dirty="0" smtClean="0">
                <a:solidFill>
                  <a:srgbClr val="000000"/>
                </a:solidFill>
              </a:rPr>
              <a:t>x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P[inter-event time &gt; T 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|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cs typeface="Times New Roman"/>
              </a:rPr>
              <a:t>Env</a:t>
            </a: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 = 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Green]</a:t>
            </a:r>
          </a:p>
        </p:txBody>
      </p:sp>
      <p:pic>
        <p:nvPicPr>
          <p:cNvPr id="20" name="Picture 19" descr="us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" y="3146604"/>
            <a:ext cx="394725" cy="394725"/>
          </a:xfrm>
          <a:prstGeom prst="rect">
            <a:avLst/>
          </a:prstGeom>
        </p:spPr>
      </p:pic>
      <p:pic>
        <p:nvPicPr>
          <p:cNvPr id="21" name="Picture 20" descr="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5" y="2572913"/>
            <a:ext cx="385904" cy="385904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19538"/>
              </p:ext>
            </p:extLst>
          </p:nvPr>
        </p:nvGraphicFramePr>
        <p:xfrm>
          <a:off x="505261" y="1980335"/>
          <a:ext cx="3312690" cy="16640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538"/>
                <a:gridCol w="662538"/>
                <a:gridCol w="662538"/>
                <a:gridCol w="662538"/>
                <a:gridCol w="662538"/>
              </a:tblGrid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.35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.1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.1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.50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.025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.025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Oval 23"/>
          <p:cNvSpPr/>
          <p:nvPr/>
        </p:nvSpPr>
        <p:spPr>
          <a:xfrm>
            <a:off x="1343452" y="2077969"/>
            <a:ext cx="308564" cy="324101"/>
          </a:xfrm>
          <a:prstGeom prst="ellipse">
            <a:avLst/>
          </a:prstGeom>
          <a:solidFill>
            <a:srgbClr val="0011FF"/>
          </a:solidFill>
          <a:ln>
            <a:solidFill>
              <a:srgbClr val="0011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11361" y="2077969"/>
            <a:ext cx="308564" cy="32410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3322770" y="2077969"/>
            <a:ext cx="308564" cy="324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415301" y="1151053"/>
            <a:ext cx="4550467" cy="511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</a:rPr>
              <a:t>P[</a:t>
            </a:r>
            <a:r>
              <a:rPr lang="en-US" dirty="0" err="1" smtClean="0">
                <a:solidFill>
                  <a:srgbClr val="000000"/>
                </a:solidFill>
              </a:rPr>
              <a:t>Env</a:t>
            </a:r>
            <a:r>
              <a:rPr lang="en-US" dirty="0" smtClean="0">
                <a:solidFill>
                  <a:srgbClr val="000000"/>
                </a:solidFill>
              </a:rPr>
              <a:t> = Green | User = Jane]</a:t>
            </a:r>
          </a:p>
        </p:txBody>
      </p:sp>
      <p:cxnSp>
        <p:nvCxnSpPr>
          <p:cNvPr id="35" name="Straight Arrow Connector 34"/>
          <p:cNvCxnSpPr>
            <a:stCxn id="34" idx="2"/>
          </p:cNvCxnSpPr>
          <p:nvPr/>
        </p:nvCxnSpPr>
        <p:spPr>
          <a:xfrm>
            <a:off x="2690535" y="1662784"/>
            <a:ext cx="0" cy="11259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690535" y="2077969"/>
            <a:ext cx="308564" cy="324101"/>
          </a:xfrm>
          <a:prstGeom prst="ellipse">
            <a:avLst/>
          </a:prstGeom>
          <a:solidFill>
            <a:srgbClr val="00FF04"/>
          </a:solidFill>
          <a:ln>
            <a:solidFill>
              <a:srgbClr val="CCFF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560591" y="4656389"/>
            <a:ext cx="1420793" cy="10586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en-US" spc="-100" dirty="0" smtClean="0"/>
              <a:t>Time between transitions</a:t>
            </a:r>
            <a:endParaRPr lang="en-US" spc="-100" dirty="0"/>
          </a:p>
        </p:txBody>
      </p:sp>
      <p:sp>
        <p:nvSpPr>
          <p:cNvPr id="36" name="Oval 35"/>
          <p:cNvSpPr/>
          <p:nvPr/>
        </p:nvSpPr>
        <p:spPr>
          <a:xfrm>
            <a:off x="7770357" y="1504551"/>
            <a:ext cx="1420793" cy="1068362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en-US" spc="-100" dirty="0" smtClean="0"/>
              <a:t>Time between transitions</a:t>
            </a:r>
            <a:endParaRPr lang="en-US" spc="-100" dirty="0"/>
          </a:p>
        </p:txBody>
      </p:sp>
      <p:sp>
        <p:nvSpPr>
          <p:cNvPr id="37" name="Oval 36"/>
          <p:cNvSpPr/>
          <p:nvPr/>
        </p:nvSpPr>
        <p:spPr>
          <a:xfrm>
            <a:off x="6850195" y="377168"/>
            <a:ext cx="1420793" cy="989066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en-US" spc="-100" dirty="0" smtClean="0"/>
              <a:t>Time between transitions</a:t>
            </a:r>
            <a:endParaRPr lang="en-US" spc="-100" dirty="0"/>
          </a:p>
        </p:txBody>
      </p:sp>
      <p:sp>
        <p:nvSpPr>
          <p:cNvPr id="38" name="Oval 37"/>
          <p:cNvSpPr/>
          <p:nvPr/>
        </p:nvSpPr>
        <p:spPr>
          <a:xfrm>
            <a:off x="4214472" y="3315540"/>
            <a:ext cx="1420793" cy="1110599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en-US" spc="-100" dirty="0" smtClean="0"/>
              <a:t>Time between transitions</a:t>
            </a:r>
            <a:endParaRPr lang="en-US" spc="-100" dirty="0"/>
          </a:p>
        </p:txBody>
      </p:sp>
      <p:sp>
        <p:nvSpPr>
          <p:cNvPr id="5" name="TextBox 4"/>
          <p:cNvSpPr txBox="1"/>
          <p:nvPr/>
        </p:nvSpPr>
        <p:spPr>
          <a:xfrm>
            <a:off x="193314" y="3993096"/>
            <a:ext cx="3187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cs typeface="Gill Sans Light"/>
              </a:rPr>
              <a:t>Transition &amp; Time</a:t>
            </a:r>
            <a:endParaRPr lang="en-US" sz="2800" b="1" dirty="0"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984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emplate_En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103" y="3576592"/>
            <a:ext cx="3096697" cy="1892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4335" y="1353423"/>
            <a:ext cx="5184831" cy="411559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Large dataset of user trajectories from thousands of users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Set of latent transition matrices</a:t>
            </a:r>
          </a:p>
          <a:p>
            <a:pPr lvl="1"/>
            <a:r>
              <a:rPr lang="en-US" dirty="0"/>
              <a:t>Set of user preferences over these </a:t>
            </a:r>
            <a:r>
              <a:rPr lang="en-US" dirty="0" smtClean="0"/>
              <a:t>matrices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That is:</a:t>
            </a:r>
          </a:p>
          <a:p>
            <a:pPr lvl="1"/>
            <a:r>
              <a:rPr lang="en-US" dirty="0" smtClean="0"/>
              <a:t>Interpretable and accurate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Alice will listen to ‘4’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ext!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12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6737435" y="2588261"/>
            <a:ext cx="822960" cy="82296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46175" y="1680894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10493" y="1680894"/>
            <a:ext cx="707034" cy="70703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7769927" y="1680894"/>
            <a:ext cx="707034" cy="70703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998593" y="1327377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862911" y="1327377"/>
            <a:ext cx="707034" cy="70703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722345" y="1327377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29885" y="947814"/>
            <a:ext cx="707034" cy="70703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6794203" y="947814"/>
            <a:ext cx="707034" cy="70703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653637" y="947814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0" name="Straight Connector 19"/>
          <p:cNvCxnSpPr>
            <a:stCxn id="9" idx="6"/>
            <a:endCxn id="12" idx="2"/>
          </p:cNvCxnSpPr>
          <p:nvPr/>
        </p:nvCxnSpPr>
        <p:spPr>
          <a:xfrm>
            <a:off x="6753209" y="2034411"/>
            <a:ext cx="15728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2" idx="6"/>
            <a:endCxn id="13" idx="2"/>
          </p:cNvCxnSpPr>
          <p:nvPr/>
        </p:nvCxnSpPr>
        <p:spPr>
          <a:xfrm>
            <a:off x="7617527" y="2034411"/>
            <a:ext cx="152400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4" idx="6"/>
            <a:endCxn id="15" idx="2"/>
          </p:cNvCxnSpPr>
          <p:nvPr/>
        </p:nvCxnSpPr>
        <p:spPr>
          <a:xfrm>
            <a:off x="6705627" y="1680894"/>
            <a:ext cx="15728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77437" y="1680894"/>
            <a:ext cx="152400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7" idx="6"/>
            <a:endCxn id="18" idx="2"/>
          </p:cNvCxnSpPr>
          <p:nvPr/>
        </p:nvCxnSpPr>
        <p:spPr>
          <a:xfrm>
            <a:off x="6636919" y="1301331"/>
            <a:ext cx="15728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6"/>
            <a:endCxn id="19" idx="2"/>
          </p:cNvCxnSpPr>
          <p:nvPr/>
        </p:nvCxnSpPr>
        <p:spPr>
          <a:xfrm>
            <a:off x="7501237" y="1301331"/>
            <a:ext cx="152400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04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800"/>
            <a:ext cx="8229600" cy="9525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Defining the Model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397699"/>
              </p:ext>
            </p:extLst>
          </p:nvPr>
        </p:nvGraphicFramePr>
        <p:xfrm>
          <a:off x="4604860" y="2981845"/>
          <a:ext cx="3312690" cy="221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538"/>
                <a:gridCol w="662538"/>
                <a:gridCol w="662538"/>
                <a:gridCol w="662538"/>
                <a:gridCol w="662538"/>
              </a:tblGrid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dirty="0" smtClean="0"/>
                        <a:t>…</a:t>
                      </a:r>
                      <a:endParaRPr lang="en-US" sz="1200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.45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.35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.1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 smtClean="0">
                          <a:solidFill>
                            <a:srgbClr val="FFFFFF"/>
                          </a:solidFill>
                        </a:rPr>
                        <a:t>…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FF"/>
                    </a:solidFill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.50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.025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.025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 smtClean="0"/>
                        <a:t>...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200" b="1" dirty="0" smtClean="0"/>
                        <a:t>…</a:t>
                      </a:r>
                      <a:endParaRPr lang="en-US" sz="12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How many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ransition Matrices?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2768"/>
            <a:ext cx="8229600" cy="3860732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We Use a Bayesian Nonparametric Model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Learned from the data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user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24" y="4148114"/>
            <a:ext cx="394725" cy="394725"/>
          </a:xfrm>
          <a:prstGeom prst="rect">
            <a:avLst/>
          </a:prstGeom>
        </p:spPr>
      </p:pic>
      <p:pic>
        <p:nvPicPr>
          <p:cNvPr id="7" name="Picture 6" descr="us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24" y="3574423"/>
            <a:ext cx="385904" cy="385904"/>
          </a:xfrm>
          <a:prstGeom prst="rect">
            <a:avLst/>
          </a:prstGeom>
        </p:spPr>
      </p:pic>
      <p:pic>
        <p:nvPicPr>
          <p:cNvPr id="8" name="Picture 7" descr="user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24" y="4690694"/>
            <a:ext cx="397853" cy="39785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443051" y="3079479"/>
            <a:ext cx="308564" cy="324101"/>
          </a:xfrm>
          <a:prstGeom prst="ellipse">
            <a:avLst/>
          </a:prstGeom>
          <a:solidFill>
            <a:srgbClr val="0011FF"/>
          </a:solidFill>
          <a:ln>
            <a:solidFill>
              <a:srgbClr val="0011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10960" y="3079479"/>
            <a:ext cx="308564" cy="3241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90134" y="3079479"/>
            <a:ext cx="308564" cy="324101"/>
          </a:xfrm>
          <a:prstGeom prst="ellipse">
            <a:avLst/>
          </a:prstGeom>
          <a:solidFill>
            <a:srgbClr val="00FF04"/>
          </a:solidFill>
          <a:ln>
            <a:solidFill>
              <a:srgbClr val="00FF0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4149" y="3006998"/>
            <a:ext cx="2658177" cy="2554545"/>
          </a:xfrm>
          <a:prstGeom prst="rect">
            <a:avLst/>
          </a:prstGeom>
          <a:solidFill>
            <a:srgbClr val="008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3200" b="1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Dirichlet</a:t>
            </a:r>
            <a:r>
              <a:rPr lang="en-US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Gill Sans Light"/>
                <a:cs typeface="Gill Sans Light"/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rocess prior over </a:t>
            </a:r>
            <a:r>
              <a:rPr lang="en-US" sz="3200" b="1" dirty="0">
                <a:solidFill>
                  <a:schemeClr val="bg1"/>
                </a:solidFill>
                <a:latin typeface="Gill Sans Light"/>
                <a:cs typeface="Gill Sans Light"/>
              </a:rPr>
              <a:t>u</a:t>
            </a:r>
            <a:r>
              <a:rPr lang="en-US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ser </a:t>
            </a:r>
            <a:r>
              <a:rPr lang="en-US" sz="3200" b="1" dirty="0">
                <a:solidFill>
                  <a:schemeClr val="bg1"/>
                </a:solidFill>
                <a:latin typeface="Gill Sans Light"/>
                <a:cs typeface="Gill Sans Light"/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reference vector (rows)</a:t>
            </a:r>
            <a:endParaRPr lang="en-US" sz="3200" b="1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  <p:cxnSp>
        <p:nvCxnSpPr>
          <p:cNvPr id="15" name="Straight Connector 14"/>
          <p:cNvCxnSpPr>
            <a:stCxn id="14" idx="3"/>
          </p:cNvCxnSpPr>
          <p:nvPr/>
        </p:nvCxnSpPr>
        <p:spPr>
          <a:xfrm flipV="1">
            <a:off x="3072326" y="3817478"/>
            <a:ext cx="1621398" cy="46679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3"/>
          </p:cNvCxnSpPr>
          <p:nvPr/>
        </p:nvCxnSpPr>
        <p:spPr>
          <a:xfrm flipV="1">
            <a:off x="3072326" y="4148114"/>
            <a:ext cx="1532534" cy="136157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3"/>
          </p:cNvCxnSpPr>
          <p:nvPr/>
        </p:nvCxnSpPr>
        <p:spPr>
          <a:xfrm>
            <a:off x="3072326" y="4284271"/>
            <a:ext cx="1621398" cy="406423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434775" y="2926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9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0" grpId="0" animBg="1"/>
      <p:bldP spid="11" grpId="0" animBg="1"/>
      <p:bldP spid="13" grpId="0" animBg="1"/>
      <p:bldP spid="14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Decomposing User Trajectories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6576" y="3215918"/>
            <a:ext cx="2430786" cy="1324749"/>
            <a:chOff x="358403" y="4103482"/>
            <a:chExt cx="2430786" cy="1324749"/>
          </a:xfrm>
        </p:grpSpPr>
        <p:sp>
          <p:nvSpPr>
            <p:cNvPr id="8" name="Oval 7"/>
            <p:cNvSpPr/>
            <p:nvPr/>
          </p:nvSpPr>
          <p:spPr>
            <a:xfrm>
              <a:off x="358403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222721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082155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Straight Connector 10"/>
            <p:cNvCxnSpPr>
              <a:stCxn id="8" idx="6"/>
              <a:endCxn id="9" idx="2"/>
            </p:cNvCxnSpPr>
            <p:nvPr/>
          </p:nvCxnSpPr>
          <p:spPr>
            <a:xfrm>
              <a:off x="1065437" y="4456999"/>
              <a:ext cx="157284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6"/>
              <a:endCxn id="10" idx="2"/>
            </p:cNvCxnSpPr>
            <p:nvPr/>
          </p:nvCxnSpPr>
          <p:spPr>
            <a:xfrm>
              <a:off x="1929755" y="445699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97698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2min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34751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1min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1040400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>
              <a:off x="1850389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21691" y="3215918"/>
            <a:ext cx="1571352" cy="1324749"/>
            <a:chOff x="358403" y="4103482"/>
            <a:chExt cx="1571352" cy="1324749"/>
          </a:xfrm>
        </p:grpSpPr>
        <p:sp>
          <p:nvSpPr>
            <p:cNvPr id="19" name="Oval 18"/>
            <p:cNvSpPr/>
            <p:nvPr/>
          </p:nvSpPr>
          <p:spPr>
            <a:xfrm>
              <a:off x="358403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222721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/>
            <p:cNvCxnSpPr>
              <a:stCxn id="19" idx="6"/>
              <a:endCxn id="20" idx="2"/>
            </p:cNvCxnSpPr>
            <p:nvPr/>
          </p:nvCxnSpPr>
          <p:spPr>
            <a:xfrm>
              <a:off x="1065437" y="4456999"/>
              <a:ext cx="157284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897698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5min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1040400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14207" y="3215918"/>
            <a:ext cx="2430786" cy="1324749"/>
            <a:chOff x="358403" y="4103482"/>
            <a:chExt cx="2430786" cy="1324749"/>
          </a:xfrm>
        </p:grpSpPr>
        <p:sp>
          <p:nvSpPr>
            <p:cNvPr id="30" name="Oval 29"/>
            <p:cNvSpPr/>
            <p:nvPr/>
          </p:nvSpPr>
          <p:spPr>
            <a:xfrm>
              <a:off x="358403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1222721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082155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/>
            <p:cNvCxnSpPr>
              <a:stCxn id="30" idx="6"/>
              <a:endCxn id="31" idx="2"/>
            </p:cNvCxnSpPr>
            <p:nvPr/>
          </p:nvCxnSpPr>
          <p:spPr>
            <a:xfrm>
              <a:off x="1065437" y="4456999"/>
              <a:ext cx="157284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6"/>
              <a:endCxn id="32" idx="2"/>
            </p:cNvCxnSpPr>
            <p:nvPr/>
          </p:nvCxnSpPr>
          <p:spPr>
            <a:xfrm>
              <a:off x="1929755" y="445699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897698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1min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734751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2min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7" name="Left Brace 36"/>
            <p:cNvSpPr/>
            <p:nvPr/>
          </p:nvSpPr>
          <p:spPr>
            <a:xfrm rot="16200000">
              <a:off x="1040400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1850389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9" name="Straight Connector 38"/>
          <p:cNvCxnSpPr>
            <a:stCxn id="10" idx="6"/>
          </p:cNvCxnSpPr>
          <p:nvPr/>
        </p:nvCxnSpPr>
        <p:spPr>
          <a:xfrm flipV="1">
            <a:off x="2897362" y="3565443"/>
            <a:ext cx="308853" cy="3992"/>
          </a:xfrm>
          <a:prstGeom prst="line">
            <a:avLst/>
          </a:prstGeom>
          <a:ln w="38100" cmpd="sng">
            <a:solidFill>
              <a:srgbClr val="F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793043" y="3565443"/>
            <a:ext cx="72116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40481"/>
              </p:ext>
            </p:extLst>
          </p:nvPr>
        </p:nvGraphicFramePr>
        <p:xfrm>
          <a:off x="533983" y="1243094"/>
          <a:ext cx="3312690" cy="1109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538"/>
                <a:gridCol w="662538"/>
                <a:gridCol w="662538"/>
                <a:gridCol w="662538"/>
                <a:gridCol w="662538"/>
              </a:tblGrid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467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404" marR="61404" marT="30702" marB="30702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.3</a:t>
                      </a:r>
                      <a:endParaRPr lang="en-US" sz="18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.4</a:t>
                      </a:r>
                      <a:endParaRPr lang="en-US" sz="18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.25</a:t>
                      </a:r>
                      <a:endParaRPr lang="en-US" sz="18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600" b="1" dirty="0" smtClean="0"/>
                        <a:t>.05</a:t>
                      </a:r>
                      <a:endParaRPr lang="en-US" sz="1600" b="1" dirty="0"/>
                    </a:p>
                  </a:txBody>
                  <a:tcPr marL="61404" marR="61404" marT="30702" marB="30702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1" name="Picture 50" descr="us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7" y="1835672"/>
            <a:ext cx="385904" cy="385904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372174" y="1340728"/>
            <a:ext cx="308564" cy="324101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040083" y="1340728"/>
            <a:ext cx="308564" cy="324101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719257" y="1340728"/>
            <a:ext cx="308564" cy="32410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384037" y="3776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3362019" y="1340728"/>
            <a:ext cx="308564" cy="32410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" name="Left Brace 60"/>
          <p:cNvSpPr/>
          <p:nvPr/>
        </p:nvSpPr>
        <p:spPr>
          <a:xfrm rot="16200000">
            <a:off x="4907093" y="3661137"/>
            <a:ext cx="567203" cy="106613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63500" y="4837836"/>
            <a:ext cx="6480500" cy="5847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32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Unlikely in Green Environment (Jump)</a:t>
            </a:r>
            <a:endParaRPr lang="en-US" sz="32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68035" y="4152338"/>
            <a:ext cx="739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 min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6" name="Left Brace 65"/>
          <p:cNvSpPr/>
          <p:nvPr/>
        </p:nvSpPr>
        <p:spPr>
          <a:xfrm rot="16200000">
            <a:off x="2908819" y="3804502"/>
            <a:ext cx="292256" cy="491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283921" y="2516960"/>
            <a:ext cx="6901358" cy="5847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32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Unlikely in </a:t>
            </a:r>
            <a:r>
              <a:rPr lang="en-US" sz="3200" dirty="0">
                <a:solidFill>
                  <a:srgbClr val="FF0000"/>
                </a:solidFill>
                <a:latin typeface="Gill Sans Light"/>
                <a:cs typeface="Gill Sans Light"/>
              </a:rPr>
              <a:t>Red </a:t>
            </a:r>
            <a:r>
              <a:rPr lang="en-US" sz="32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Environment (Jump)</a:t>
            </a:r>
            <a:endParaRPr lang="en-US" sz="32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027821" y="3101736"/>
            <a:ext cx="193870" cy="318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4657626" y="4491743"/>
            <a:ext cx="1153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24 hours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30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Dealing With Sparseness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36621"/>
            <a:ext cx="8229600" cy="4318465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Sparseness Issue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Millions of items (e.g., web pages / artists)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~10</a:t>
            </a:r>
            <a:r>
              <a:rPr lang="en-US" sz="2400" baseline="30000" dirty="0" smtClean="0">
                <a:solidFill>
                  <a:srgbClr val="000000"/>
                </a:solidFill>
              </a:rPr>
              <a:t>12  </a:t>
            </a:r>
            <a:r>
              <a:rPr lang="en-US" sz="2400" dirty="0" smtClean="0">
                <a:solidFill>
                  <a:srgbClr val="000000"/>
                </a:solidFill>
              </a:rPr>
              <a:t>bigrams (Source, Destination) – </a:t>
            </a:r>
            <a:r>
              <a:rPr lang="en-US" sz="2400" dirty="0" err="1" smtClean="0">
                <a:solidFill>
                  <a:srgbClr val="000000"/>
                </a:solidFill>
              </a:rPr>
              <a:t>Last.FM</a:t>
            </a:r>
            <a:r>
              <a:rPr lang="en-US" sz="2400" dirty="0" smtClean="0">
                <a:solidFill>
                  <a:srgbClr val="000000"/>
                </a:solidFill>
              </a:rPr>
              <a:t> artists</a:t>
            </a:r>
          </a:p>
          <a:p>
            <a:pPr lvl="1">
              <a:lnSpc>
                <a:spcPct val="140000"/>
              </a:lnSpc>
            </a:pPr>
            <a:r>
              <a:rPr lang="en-US" sz="2400" dirty="0" smtClean="0">
                <a:solidFill>
                  <a:srgbClr val="000000"/>
                </a:solidFill>
              </a:rPr>
              <a:t>Only ~10</a:t>
            </a:r>
            <a:r>
              <a:rPr lang="en-US" sz="2400" baseline="30000" dirty="0" smtClean="0">
                <a:solidFill>
                  <a:srgbClr val="000000"/>
                </a:solidFill>
              </a:rPr>
              <a:t>8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(Source, Destination</a:t>
            </a:r>
            <a:r>
              <a:rPr lang="en-US" sz="2400" dirty="0" smtClean="0">
                <a:solidFill>
                  <a:srgbClr val="000000"/>
                </a:solidFill>
              </a:rPr>
              <a:t>) pairs largest dataset [</a:t>
            </a:r>
            <a:r>
              <a:rPr lang="en-US" sz="2400" dirty="0" err="1" smtClean="0">
                <a:solidFill>
                  <a:srgbClr val="000000"/>
                </a:solidFill>
              </a:rPr>
              <a:t>LastFM</a:t>
            </a:r>
            <a:r>
              <a:rPr lang="en-US" sz="2400" dirty="0" smtClean="0">
                <a:solidFill>
                  <a:srgbClr val="000000"/>
                </a:solidFill>
              </a:rPr>
              <a:t>-Groups]</a:t>
            </a:r>
          </a:p>
          <a:p>
            <a:pPr>
              <a:lnSpc>
                <a:spcPct val="140000"/>
              </a:lnSpc>
            </a:pPr>
            <a:r>
              <a:rPr lang="en-US" dirty="0" smtClean="0">
                <a:solidFill>
                  <a:srgbClr val="0011FF"/>
                </a:solidFill>
              </a:rPr>
              <a:t>Thus, Random Walk transition probabilities over vertices rather than </a:t>
            </a:r>
            <a:r>
              <a:rPr lang="en-US" dirty="0" smtClean="0">
                <a:solidFill>
                  <a:srgbClr val="0011FF"/>
                </a:solidFill>
              </a:rPr>
              <a:t>edges (without self-loops)</a:t>
            </a:r>
            <a:endParaRPr lang="en-US" sz="2400" baseline="300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C58F-BF7A-4EF3-B112-69AFCD9914F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434775" y="29265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800"/>
            <a:ext cx="8229600" cy="9525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Learning the Model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5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19" y="1074768"/>
            <a:ext cx="3812881" cy="210148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5439" y="1350475"/>
            <a:ext cx="8229600" cy="40639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Generative</a:t>
            </a:r>
            <a:r>
              <a:rPr lang="en-US" dirty="0">
                <a:latin typeface="Gill Sans Light"/>
                <a:cs typeface="Gill Sans Light"/>
              </a:rPr>
              <a:t> </a:t>
            </a:r>
            <a:r>
              <a:rPr lang="en-US" dirty="0" smtClean="0">
                <a:latin typeface="Gill Sans Light"/>
                <a:cs typeface="Gill Sans Light"/>
              </a:rPr>
              <a:t>model variables:</a:t>
            </a:r>
          </a:p>
          <a:p>
            <a:pPr lvl="1"/>
            <a:r>
              <a:rPr lang="en-US" dirty="0" smtClean="0">
                <a:solidFill>
                  <a:srgbClr val="0011FF"/>
                </a:solidFill>
                <a:latin typeface="Gill Sans Light"/>
                <a:cs typeface="Gill Sans Light"/>
              </a:rPr>
              <a:t>Environments:</a:t>
            </a:r>
          </a:p>
          <a:p>
            <a:pPr lvl="2"/>
            <a:r>
              <a:rPr lang="en-US" dirty="0" smtClean="0">
                <a:latin typeface="Gill Sans Light"/>
                <a:cs typeface="Gill Sans Light"/>
              </a:rPr>
              <a:t>Transition Matrix</a:t>
            </a:r>
          </a:p>
          <a:p>
            <a:pPr lvl="3"/>
            <a:r>
              <a:rPr lang="en-US" sz="2400" dirty="0" smtClean="0">
                <a:latin typeface="Gill Sans Light"/>
                <a:cs typeface="Gill Sans Light"/>
              </a:rPr>
              <a:t>Simplify inference by breaking up sequence </a:t>
            </a:r>
            <a:br>
              <a:rPr lang="en-US" sz="2400" dirty="0" smtClean="0">
                <a:latin typeface="Gill Sans Light"/>
                <a:cs typeface="Gill Sans Light"/>
              </a:rPr>
            </a:br>
            <a:r>
              <a:rPr lang="en-US" sz="2400" dirty="0" smtClean="0">
                <a:latin typeface="Gill Sans Light"/>
                <a:cs typeface="Gill Sans Light"/>
              </a:rPr>
              <a:t>into renewal times of length B</a:t>
            </a:r>
          </a:p>
          <a:p>
            <a:pPr lvl="2"/>
            <a:r>
              <a:rPr lang="en-US" dirty="0" smtClean="0">
                <a:latin typeface="Gill Sans Light"/>
                <a:cs typeface="Gill Sans Light"/>
              </a:rPr>
              <a:t>Inter-event time distribution</a:t>
            </a:r>
          </a:p>
          <a:p>
            <a:pPr lvl="1"/>
            <a:r>
              <a:rPr lang="en-US" dirty="0" smtClean="0">
                <a:solidFill>
                  <a:srgbClr val="0011FF"/>
                </a:solidFill>
              </a:rPr>
              <a:t>Latent user preferences over environments</a:t>
            </a:r>
          </a:p>
          <a:p>
            <a:pPr lvl="1"/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TribeFlow’s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Generative Model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69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871" y="999936"/>
            <a:ext cx="4637129" cy="2823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TribeFlow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Inference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40639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Gibbs sampling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Item </a:t>
            </a:r>
            <a:r>
              <a:rPr lang="en-US" dirty="0" smtClean="0">
                <a:latin typeface="Gill Sans Light"/>
                <a:cs typeface="Gill Sans Light"/>
              </a:rPr>
              <a:t>Transitions</a:t>
            </a:r>
            <a:endParaRPr lang="en-US" dirty="0" smtClean="0">
              <a:latin typeface="Gill Sans Light"/>
              <a:cs typeface="Gill Sans Light"/>
            </a:endParaRP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User </a:t>
            </a:r>
            <a:r>
              <a:rPr lang="en-US" dirty="0" smtClean="0">
                <a:latin typeface="Gill Sans Light"/>
                <a:cs typeface="Gill Sans Light"/>
              </a:rPr>
              <a:t>Preferences</a:t>
            </a:r>
            <a:endParaRPr lang="en-US" dirty="0" smtClean="0">
              <a:latin typeface="Gill Sans Light"/>
              <a:cs typeface="Gill Sans Light"/>
            </a:endParaRP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Inter-event times</a:t>
            </a:r>
            <a:br>
              <a:rPr lang="en-US" dirty="0" smtClean="0">
                <a:latin typeface="Gill Sans Light"/>
                <a:cs typeface="Gill Sans Light"/>
              </a:rPr>
            </a:br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Merge and Split Moves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To infer </a:t>
            </a:r>
            <a:r>
              <a:rPr lang="en-US" dirty="0" err="1" smtClean="0">
                <a:latin typeface="Gill Sans Light"/>
                <a:cs typeface="Gill Sans Light"/>
              </a:rPr>
              <a:t>Dirichlet</a:t>
            </a:r>
            <a:r>
              <a:rPr lang="en-US" dirty="0" smtClean="0">
                <a:latin typeface="Gill Sans Light"/>
                <a:cs typeface="Gill Sans Light"/>
              </a:rPr>
              <a:t> Process</a:t>
            </a:r>
            <a:br>
              <a:rPr lang="en-US" dirty="0" smtClean="0">
                <a:latin typeface="Gill Sans Light"/>
                <a:cs typeface="Gill Sans Light"/>
              </a:rPr>
            </a:br>
            <a:endParaRPr lang="en-US" dirty="0" smtClean="0">
              <a:latin typeface="Gill Sans Light"/>
              <a:cs typeface="Gill Sans Light"/>
            </a:endParaRPr>
          </a:p>
          <a:p>
            <a:r>
              <a:rPr lang="en-US" dirty="0" smtClean="0">
                <a:latin typeface="Gill Sans Light"/>
                <a:cs typeface="Gill Sans Light"/>
              </a:rPr>
              <a:t>Fully Distributed</a:t>
            </a:r>
          </a:p>
          <a:p>
            <a:pPr lvl="1"/>
            <a:r>
              <a:rPr lang="en-US" dirty="0" smtClean="0">
                <a:latin typeface="Gill Sans Light"/>
                <a:cs typeface="Gill Sans Light"/>
              </a:rPr>
              <a:t>Based on </a:t>
            </a:r>
            <a:r>
              <a:rPr lang="en-US" dirty="0" err="1" smtClean="0">
                <a:latin typeface="Gill Sans Light"/>
                <a:cs typeface="Gill Sans Light"/>
              </a:rPr>
              <a:t>AsyncLDA</a:t>
            </a:r>
            <a:r>
              <a:rPr lang="en-US" dirty="0">
                <a:latin typeface="Gill Sans Light"/>
                <a:cs typeface="Gill Sans Light"/>
              </a:rPr>
              <a:t>:</a:t>
            </a:r>
            <a:r>
              <a:rPr lang="en-US" dirty="0" smtClean="0">
                <a:latin typeface="Gill Sans Light"/>
                <a:cs typeface="Gill Sans Light"/>
              </a:rPr>
              <a:t> Asuncion, 2009, NIPS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Example: Online Check-Ins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</a:t>
            </a:fld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150" y="1369916"/>
            <a:ext cx="5217322" cy="3885551"/>
          </a:xfrm>
          <a:prstGeom prst="rect">
            <a:avLst/>
          </a:prstGeom>
        </p:spPr>
      </p:pic>
      <p:sp>
        <p:nvSpPr>
          <p:cNvPr id="46" name="Slide Number Placeholder 4"/>
          <p:cNvSpPr txBox="1">
            <a:spLocks/>
          </p:cNvSpPr>
          <p:nvPr/>
        </p:nvSpPr>
        <p:spPr>
          <a:xfrm>
            <a:off x="4606612" y="496796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7DEBE3-ADDE-CC42-BB4F-117E68CD671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517" y="2751408"/>
            <a:ext cx="712678" cy="6971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290" y="3174155"/>
            <a:ext cx="762134" cy="548876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2655312" y="3448592"/>
            <a:ext cx="2632978" cy="111911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2937197" y="3048939"/>
            <a:ext cx="2351095" cy="234624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>
            <a:off x="2937197" y="3258164"/>
            <a:ext cx="2351095" cy="190429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8048" y="1762208"/>
            <a:ext cx="680242" cy="665769"/>
          </a:xfrm>
          <a:prstGeom prst="rect">
            <a:avLst/>
          </a:prstGeom>
        </p:spPr>
      </p:pic>
      <p:cxnSp>
        <p:nvCxnSpPr>
          <p:cNvPr id="54" name="Straight Connector 53"/>
          <p:cNvCxnSpPr>
            <a:stCxn id="49" idx="0"/>
            <a:endCxn id="53" idx="2"/>
          </p:cNvCxnSpPr>
          <p:nvPr/>
        </p:nvCxnSpPr>
        <p:spPr>
          <a:xfrm flipH="1" flipV="1">
            <a:off x="4948169" y="2427976"/>
            <a:ext cx="721188" cy="74617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us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12" y="423136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8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800"/>
            <a:ext cx="8229600" cy="952500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TribeFlow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at Work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085"/>
            <a:ext cx="8900042" cy="2425462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6835096" y="1013339"/>
            <a:ext cx="2105704" cy="3190361"/>
          </a:xfrm>
          <a:prstGeom prst="rect">
            <a:avLst/>
          </a:prstGeom>
        </p:spPr>
      </p:pic>
      <p:sp>
        <p:nvSpPr>
          <p:cNvPr id="9" name="Shape 432"/>
          <p:cNvSpPr/>
          <p:nvPr/>
        </p:nvSpPr>
        <p:spPr>
          <a:xfrm>
            <a:off x="6742336" y="539520"/>
            <a:ext cx="1944464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</a:defRPr>
            </a:pPr>
            <a:r>
              <a:rPr lang="x-none" sz="2800" dirty="0" smtClean="0">
                <a:solidFill>
                  <a:srgbClr val="FF0000"/>
                </a:solidFill>
              </a:rPr>
              <a:t>Years of data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2848" y="4382834"/>
            <a:ext cx="3067908" cy="462153"/>
          </a:xfrm>
          <a:prstGeom prst="rect">
            <a:avLst/>
          </a:prstGeom>
          <a:solidFill>
            <a:srgbClr val="0080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70% train + validation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40756" y="4382834"/>
            <a:ext cx="1357926" cy="462153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r>
              <a:rPr lang="en-US" dirty="0" smtClean="0"/>
              <a:t>0% test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772848" y="5029703"/>
            <a:ext cx="4425834" cy="5029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52517" y="5017129"/>
            <a:ext cx="60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Gill Sans Light"/>
                <a:cs typeface="Gill Sans Light"/>
              </a:rPr>
              <a:t>time</a:t>
            </a:r>
            <a:endParaRPr lang="en-US" b="1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4135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61390"/>
            <a:ext cx="8229600" cy="3882111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200" dirty="0" smtClean="0"/>
              <a:t>Latent Markov Embedding (LME), Chen et </a:t>
            </a:r>
            <a:r>
              <a:rPr lang="en-US" sz="2200" dirty="0"/>
              <a:t>al., </a:t>
            </a:r>
            <a:r>
              <a:rPr lang="en-US" sz="2200" dirty="0" smtClean="0"/>
              <a:t>KDD, 2012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Multi-core Latent Markov Embedding,  Chen et al., KDD 2013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PRLME, Personalized Ranking LME, </a:t>
            </a:r>
            <a:r>
              <a:rPr lang="en-US" sz="2200" dirty="0" err="1" smtClean="0"/>
              <a:t>Feng</a:t>
            </a:r>
            <a:r>
              <a:rPr lang="en-US" sz="2200" dirty="0" smtClean="0"/>
              <a:t> et al., IJCAI 2015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Factorizing Machines (FPMC), </a:t>
            </a:r>
            <a:r>
              <a:rPr lang="en-US" sz="2200" dirty="0" err="1" smtClean="0"/>
              <a:t>Rendle</a:t>
            </a:r>
            <a:r>
              <a:rPr lang="en-US" sz="2200" dirty="0" smtClean="0"/>
              <a:t> et al. WWW 2010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Progression Stages (Stages), Yang et al., WWW 2014</a:t>
            </a:r>
          </a:p>
          <a:p>
            <a:pPr>
              <a:lnSpc>
                <a:spcPct val="140000"/>
              </a:lnSpc>
            </a:pPr>
            <a:r>
              <a:rPr lang="en-US" sz="2200" dirty="0" smtClean="0"/>
              <a:t>Gravity Model (Gravity)</a:t>
            </a:r>
          </a:p>
          <a:p>
            <a:pPr lvl="1">
              <a:lnSpc>
                <a:spcPct val="140000"/>
              </a:lnSpc>
            </a:pPr>
            <a:r>
              <a:rPr lang="en-US" sz="1800" dirty="0" smtClean="0"/>
              <a:t>Commonly used by various authors to measure flow between locations</a:t>
            </a:r>
            <a:br>
              <a:rPr lang="en-US" sz="1800" dirty="0" smtClean="0"/>
            </a:br>
            <a:r>
              <a:rPr lang="en-US" sz="1800" dirty="0" smtClean="0"/>
              <a:t>Silva et al., 2006, </a:t>
            </a:r>
            <a:r>
              <a:rPr lang="en-US" sz="1800" dirty="0" err="1" smtClean="0"/>
              <a:t>García-Galivanes</a:t>
            </a:r>
            <a:r>
              <a:rPr lang="en-US" sz="1800" dirty="0" smtClean="0"/>
              <a:t> et al., CSCW 2014, Smith et al., CSCW 2013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uk-UA" smtClean="0"/>
              <a:t>22</a:t>
            </a:fld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889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Prior Work for Comparison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766977" y="3352014"/>
            <a:ext cx="7380583" cy="2215991"/>
          </a:xfrm>
          <a:prstGeom prst="rect">
            <a:avLst/>
          </a:prstGeom>
          <a:solidFill>
            <a:srgbClr val="0080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3200" dirty="0">
                <a:solidFill>
                  <a:schemeClr val="bg1"/>
                </a:solidFill>
                <a:latin typeface="Gill Sans Light"/>
                <a:cs typeface="Gill Sans Light"/>
              </a:rPr>
              <a:t>Common </a:t>
            </a: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issues (except Stages &amp; Gravity): </a:t>
            </a:r>
          </a:p>
          <a:p>
            <a:pPr marL="566928" lvl="0" indent="-457200">
              <a:spcBef>
                <a:spcPts val="400"/>
              </a:spcBef>
              <a:buClr>
                <a:srgbClr val="2C7C9F"/>
              </a:buClr>
              <a:buSzPct val="68000"/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Don’t scale</a:t>
            </a:r>
          </a:p>
          <a:p>
            <a:pPr marL="566928" lvl="0" indent="-457200">
              <a:spcBef>
                <a:spcPts val="400"/>
              </a:spcBef>
              <a:buClr>
                <a:srgbClr val="2C7C9F"/>
              </a:buClr>
              <a:buSzPct val="68000"/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Not personalized</a:t>
            </a:r>
          </a:p>
          <a:p>
            <a:pPr marL="566928" lvl="0" indent="-457200">
              <a:spcBef>
                <a:spcPts val="400"/>
              </a:spcBef>
              <a:buClr>
                <a:srgbClr val="2C7C9F"/>
              </a:buClr>
              <a:buSzPct val="68000"/>
              <a:buFontTx/>
              <a:buChar char="-"/>
            </a:pPr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No probabilistic interpretation</a:t>
            </a:r>
            <a:endParaRPr lang="en-US" sz="32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272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13 at 12.4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68" y="1312333"/>
            <a:ext cx="5471575" cy="365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Predicting Where Users Go Next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5391369" y="987645"/>
            <a:ext cx="2158075" cy="335857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-297195" y="2812436"/>
            <a:ext cx="3656240" cy="656036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More Accurate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1901568" y="4968574"/>
            <a:ext cx="5471575" cy="63266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Faster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420" y="3699891"/>
            <a:ext cx="1369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 cores </a:t>
            </a:r>
          </a:p>
          <a:p>
            <a:r>
              <a:rPr lang="en-US" sz="2400" dirty="0" smtClean="0"/>
              <a:t>one 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586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Using Data Subsamples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24</a:t>
            </a:fld>
            <a:endParaRPr lang="en-US"/>
          </a:p>
        </p:txBody>
      </p:sp>
      <p:sp>
        <p:nvSpPr>
          <p:cNvPr id="11" name="Shape 432"/>
          <p:cNvSpPr/>
          <p:nvPr/>
        </p:nvSpPr>
        <p:spPr>
          <a:xfrm>
            <a:off x="4238998" y="1152766"/>
            <a:ext cx="4550195" cy="503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</a:defRPr>
            </a:pPr>
            <a:r>
              <a:rPr lang="x-none" sz="2800" dirty="0" smtClean="0">
                <a:solidFill>
                  <a:srgbClr val="FFFFFF"/>
                </a:solidFill>
              </a:rPr>
              <a:t>Al</a:t>
            </a:r>
            <a:r>
              <a:rPr sz="2800" dirty="0" smtClean="0">
                <a:solidFill>
                  <a:srgbClr val="FFFFFF"/>
                </a:solidFill>
              </a:rPr>
              <a:t>ways </a:t>
            </a:r>
            <a:r>
              <a:rPr sz="2800" dirty="0">
                <a:solidFill>
                  <a:srgbClr val="FFFFFF"/>
                </a:solidFill>
              </a:rPr>
              <a:t>faster &amp; more accurate</a:t>
            </a:r>
          </a:p>
        </p:txBody>
      </p:sp>
      <p:sp>
        <p:nvSpPr>
          <p:cNvPr id="12" name="Shape 432"/>
          <p:cNvSpPr/>
          <p:nvPr/>
        </p:nvSpPr>
        <p:spPr>
          <a:xfrm>
            <a:off x="5652613" y="2738892"/>
            <a:ext cx="3491387" cy="933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/>
          <a:p>
            <a:pPr algn="l">
              <a:defRPr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</a:defRPr>
            </a:pPr>
            <a:r>
              <a:rPr lang="x-none" sz="2800" dirty="0" smtClean="0">
                <a:solidFill>
                  <a:srgbClr val="FF0000"/>
                </a:solidFill>
              </a:rPr>
              <a:t>Always faster and more</a:t>
            </a:r>
          </a:p>
          <a:p>
            <a:pPr algn="l">
              <a:defRPr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</a:defRPr>
            </a:pPr>
            <a:r>
              <a:rPr lang="x-none" sz="2800" dirty="0" smtClean="0">
                <a:solidFill>
                  <a:srgbClr val="FF0000"/>
                </a:solidFill>
              </a:rPr>
              <a:t>accurate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13" name="Picture 12" descr="compare_mrr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41" y="1239153"/>
            <a:ext cx="6551569" cy="4200401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17859" y="1130239"/>
            <a:ext cx="6764484" cy="1900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420" y="517420"/>
            <a:ext cx="1369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 cores </a:t>
            </a:r>
          </a:p>
          <a:p>
            <a:r>
              <a:rPr lang="en-US" sz="2400" dirty="0" smtClean="0"/>
              <a:t>one 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4333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Further Comparisons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144026" y="1261390"/>
            <a:ext cx="8999974" cy="46565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2900" dirty="0" err="1" smtClean="0"/>
              <a:t>TribeFlow</a:t>
            </a:r>
            <a:r>
              <a:rPr lang="en-US" sz="2900" dirty="0" smtClean="0"/>
              <a:t> vs. </a:t>
            </a:r>
            <a:r>
              <a:rPr lang="en-US" sz="2900" dirty="0" err="1" smtClean="0"/>
              <a:t>MultiLME</a:t>
            </a:r>
            <a:r>
              <a:rPr lang="en-US" sz="2900" dirty="0" smtClean="0"/>
              <a:t> – Scalability (Chen et al, 2013)</a:t>
            </a:r>
          </a:p>
          <a:p>
            <a:pPr lvl="1">
              <a:lnSpc>
                <a:spcPct val="140000"/>
              </a:lnSpc>
            </a:pPr>
            <a:r>
              <a:rPr lang="en-US" sz="2600" dirty="0" err="1" smtClean="0"/>
              <a:t>TribeFlow</a:t>
            </a:r>
            <a:r>
              <a:rPr lang="en-US" sz="2600" dirty="0" smtClean="0"/>
              <a:t> is 413x Faster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At least 12% </a:t>
            </a:r>
            <a:r>
              <a:rPr lang="en-US" sz="2600" dirty="0"/>
              <a:t>higher </a:t>
            </a:r>
            <a:r>
              <a:rPr lang="en-US" sz="2600" dirty="0" smtClean="0"/>
              <a:t>Predictive Likelihood</a:t>
            </a:r>
            <a:endParaRPr lang="en-US" sz="2600" dirty="0"/>
          </a:p>
          <a:p>
            <a:pPr lvl="1">
              <a:lnSpc>
                <a:spcPct val="140000"/>
              </a:lnSpc>
            </a:pPr>
            <a:endParaRPr lang="en-US" sz="2600" dirty="0" smtClean="0"/>
          </a:p>
          <a:p>
            <a:pPr>
              <a:lnSpc>
                <a:spcPct val="140000"/>
              </a:lnSpc>
            </a:pPr>
            <a:r>
              <a:rPr lang="en-US" sz="2900" dirty="0" err="1" smtClean="0"/>
              <a:t>TribeFlow</a:t>
            </a:r>
            <a:r>
              <a:rPr lang="en-US" sz="2900" dirty="0" smtClean="0"/>
              <a:t> vs. Stages (Yang et al, 2014)</a:t>
            </a:r>
          </a:p>
          <a:p>
            <a:pPr lvl="1">
              <a:lnSpc>
                <a:spcPct val="140000"/>
              </a:lnSpc>
            </a:pPr>
            <a:r>
              <a:rPr lang="en-US" sz="2600" dirty="0" err="1" smtClean="0"/>
              <a:t>TribeFlow</a:t>
            </a:r>
            <a:r>
              <a:rPr lang="en-US" sz="2600" dirty="0" smtClean="0"/>
              <a:t> at least 40% higher MRR (Mean Reciprocal Ranking)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In the datasets that we were able to execute Stages</a:t>
            </a:r>
          </a:p>
          <a:p>
            <a:pPr lvl="1">
              <a:lnSpc>
                <a:spcPct val="140000"/>
              </a:lnSpc>
            </a:pPr>
            <a:endParaRPr lang="en-US" sz="2600" dirty="0" smtClean="0"/>
          </a:p>
          <a:p>
            <a:pPr>
              <a:lnSpc>
                <a:spcPct val="140000"/>
              </a:lnSpc>
            </a:pPr>
            <a:r>
              <a:rPr lang="en-US" sz="2900" dirty="0" err="1" smtClean="0"/>
              <a:t>TribeFlow</a:t>
            </a:r>
            <a:r>
              <a:rPr lang="en-US" sz="2900" dirty="0" smtClean="0"/>
              <a:t> vs. Gravity Model (Silva et al, 2006)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Number of users that go from A to B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Gravity Models are Fast (Poisson Regression)</a:t>
            </a:r>
          </a:p>
          <a:p>
            <a:pPr lvl="1">
              <a:lnSpc>
                <a:spcPct val="140000"/>
              </a:lnSpc>
            </a:pPr>
            <a:r>
              <a:rPr lang="en-US" sz="2600" dirty="0" smtClean="0"/>
              <a:t>However,  </a:t>
            </a:r>
            <a:r>
              <a:rPr lang="en-US" sz="2600" dirty="0" err="1" smtClean="0"/>
              <a:t>TribeFlow</a:t>
            </a:r>
            <a:r>
              <a:rPr lang="en-US" sz="2600" dirty="0" smtClean="0"/>
              <a:t> was 800% more accurate in MAE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4726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Sense Making: Music Streaming Data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06180"/>
            <a:ext cx="8229600" cy="3771636"/>
          </a:xfrm>
        </p:spPr>
        <p:txBody>
          <a:bodyPr/>
          <a:lstStyle/>
          <a:p>
            <a:r>
              <a:rPr lang="en-US" dirty="0" smtClean="0"/>
              <a:t>Data crawled using Pop artists as seeds.</a:t>
            </a:r>
          </a:p>
          <a:p>
            <a:pPr lvl="1"/>
            <a:r>
              <a:rPr lang="en-US" dirty="0" smtClean="0"/>
              <a:t>Natural bias towards </a:t>
            </a:r>
            <a:r>
              <a:rPr lang="en-US" dirty="0"/>
              <a:t>P</a:t>
            </a:r>
            <a:r>
              <a:rPr lang="en-US" dirty="0" smtClean="0"/>
              <a:t>op music</a:t>
            </a:r>
            <a:endParaRPr lang="en-US" dirty="0"/>
          </a:p>
        </p:txBody>
      </p:sp>
      <p:pic>
        <p:nvPicPr>
          <p:cNvPr id="12" name="Picture 11" descr="z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8" y="2440348"/>
            <a:ext cx="3113649" cy="155682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3" name="Picture 12" descr="z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17" y="4085743"/>
            <a:ext cx="3030980" cy="151549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4" name="Picture 13" descr="z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8" y="2440348"/>
            <a:ext cx="2796512" cy="139825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5" name="Picture 14" descr="z1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49" y="4020882"/>
            <a:ext cx="3160702" cy="158035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" name="Rectangle 15"/>
          <p:cNvSpPr/>
          <p:nvPr/>
        </p:nvSpPr>
        <p:spPr>
          <a:xfrm rot="20070177">
            <a:off x="97773" y="2475434"/>
            <a:ext cx="1665109" cy="46166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“Beatles”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 rot="20070177">
            <a:off x="824861" y="4276220"/>
            <a:ext cx="2137679" cy="46166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“Soudtracks”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 rot="20070177">
            <a:off x="3931217" y="2209516"/>
            <a:ext cx="1665109" cy="46166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“Metal”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 rot="20070177">
            <a:off x="4616560" y="3980247"/>
            <a:ext cx="1665109" cy="461665"/>
          </a:xfrm>
          <a:prstGeom prst="rect">
            <a:avLst/>
          </a:prstGeom>
          <a:solidFill>
            <a:schemeClr val="bg1">
              <a:alpha val="89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x-non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“Classic”</a:t>
            </a:r>
            <a:endParaRPr lang="x-none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3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61338"/>
            <a:ext cx="8229600" cy="9525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Sense Making: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FourSquare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Data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2900" y="3556001"/>
            <a:ext cx="8229600" cy="20827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Why these environments?</a:t>
            </a:r>
          </a:p>
          <a:p>
            <a:r>
              <a:rPr lang="en-US" dirty="0" smtClean="0"/>
              <a:t>These are airports</a:t>
            </a:r>
          </a:p>
          <a:p>
            <a:r>
              <a:rPr lang="en-US" dirty="0" err="1" smtClean="0"/>
              <a:t>TribeFlow</a:t>
            </a:r>
            <a:r>
              <a:rPr lang="en-US" dirty="0" smtClean="0"/>
              <a:t> is learning the constraints</a:t>
            </a:r>
          </a:p>
          <a:p>
            <a:pPr lvl="1"/>
            <a:r>
              <a:rPr lang="en-US" dirty="0" smtClean="0"/>
              <a:t>No use of GPS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 descr="locs-cro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082904"/>
            <a:ext cx="7327900" cy="2070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79307" y="1082904"/>
            <a:ext cx="4652155" cy="6146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4-14 at 10.14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07" y="2636793"/>
            <a:ext cx="2175197" cy="70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Users are not Synchronized</a:t>
            </a:r>
            <a:endParaRPr lang="en-US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2820" y="1181365"/>
            <a:ext cx="8881180" cy="3771636"/>
          </a:xfrm>
        </p:spPr>
        <p:txBody>
          <a:bodyPr/>
          <a:lstStyle/>
          <a:p>
            <a:r>
              <a:rPr lang="en-US" dirty="0" smtClean="0"/>
              <a:t>“Everybody” eventually goes through </a:t>
            </a:r>
            <a:br>
              <a:rPr lang="en-US" dirty="0" smtClean="0"/>
            </a:br>
            <a:r>
              <a:rPr lang="en-US" dirty="0" smtClean="0"/>
              <a:t>a “Beatles” phase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16" y="2797110"/>
            <a:ext cx="7192384" cy="27051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648105" y="1852775"/>
            <a:ext cx="2487717" cy="2648671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85261" y="1852775"/>
            <a:ext cx="1662844" cy="2648671"/>
          </a:xfrm>
          <a:prstGeom prst="straightConnector1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781" y="1181365"/>
            <a:ext cx="2105622" cy="155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1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>
              <a:rPr lang="uk-UA" smtClean="0"/>
              <a:t>29</a:t>
            </a:fld>
            <a:endParaRPr lang="uk-UA"/>
          </a:p>
        </p:txBody>
      </p:sp>
      <p:sp>
        <p:nvSpPr>
          <p:cNvPr id="7" name="Cube 6"/>
          <p:cNvSpPr/>
          <p:nvPr/>
        </p:nvSpPr>
        <p:spPr>
          <a:xfrm>
            <a:off x="688122" y="1647524"/>
            <a:ext cx="1763026" cy="2202743"/>
          </a:xfrm>
          <a:prstGeom prst="cube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ucida Calligraphy"/>
                <a:cs typeface="Lucida Calligraphy"/>
              </a:rPr>
              <a:t>X</a:t>
            </a:r>
            <a:endParaRPr lang="en-US" sz="2800" dirty="0">
              <a:latin typeface="Lucida Calligraphy"/>
              <a:cs typeface="Lucida Calligraphy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7589" y="2057991"/>
            <a:ext cx="1110113" cy="162069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A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4446" y="1981852"/>
            <a:ext cx="1367605" cy="64597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B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 rot="2700000">
            <a:off x="5488601" y="874862"/>
            <a:ext cx="538429" cy="9790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546511" y="1983784"/>
            <a:ext cx="749181" cy="623888"/>
          </a:xfrm>
          <a:prstGeom prst="cub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Lucida Calligraphy"/>
                <a:cs typeface="Lucida Calligraphy"/>
              </a:rPr>
              <a:t>G</a:t>
            </a:r>
            <a:endParaRPr lang="en-US" sz="2800" dirty="0">
              <a:latin typeface="Lucida Calligraphy"/>
              <a:cs typeface="Lucida Calligraph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7434" y="1332747"/>
            <a:ext cx="106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J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K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16830" y="1676008"/>
            <a:ext cx="6206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I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r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 rot="18965068">
            <a:off x="4985351" y="83096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9218" y="1640523"/>
            <a:ext cx="7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K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s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326" y="26619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r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s </a:t>
            </a:r>
            <a:r>
              <a:rPr lang="en-US" sz="2000" dirty="0" smtClean="0">
                <a:latin typeface="Gill Sans"/>
                <a:cs typeface="Gill Sans"/>
              </a:rPr>
              <a:t>x</a:t>
            </a:r>
            <a:r>
              <a:rPr lang="en-US" sz="2000" dirty="0" smtClean="0">
                <a:latin typeface="Times New Roman"/>
                <a:cs typeface="Times New Roman"/>
              </a:rPr>
              <a:t> t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6230" y="2389663"/>
            <a:ext cx="387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2404" y="2123479"/>
            <a:ext cx="173344" cy="177610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85465" y="2772714"/>
            <a:ext cx="679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7336" y="4063592"/>
            <a:ext cx="101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22" name="Left Brace 21"/>
          <p:cNvSpPr/>
          <p:nvPr/>
        </p:nvSpPr>
        <p:spPr>
          <a:xfrm rot="5400000" flipH="1">
            <a:off x="1231942" y="3405545"/>
            <a:ext cx="212763" cy="1265696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2662473">
            <a:off x="683572" y="1450193"/>
            <a:ext cx="247877" cy="62736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8858679">
            <a:off x="294057" y="1327052"/>
            <a:ext cx="60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10" y="3548145"/>
            <a:ext cx="4594871" cy="2096080"/>
          </a:xfrm>
          <a:prstGeom prst="rect">
            <a:avLst/>
          </a:prstGeom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342902" y="168717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TribeFlow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x Temporal Tensors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004292" y="4604464"/>
            <a:ext cx="370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If users are not synchronized:</a:t>
            </a:r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01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What Happens x What we See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3</a:t>
            </a:fld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1409"/>
            <a:ext cx="5217322" cy="3885551"/>
          </a:xfrm>
          <a:prstGeom prst="rect">
            <a:avLst/>
          </a:prstGeom>
        </p:spPr>
      </p:pic>
      <p:sp>
        <p:nvSpPr>
          <p:cNvPr id="46" name="Slide Number Placeholder 4"/>
          <p:cNvSpPr txBox="1">
            <a:spLocks/>
          </p:cNvSpPr>
          <p:nvPr/>
        </p:nvSpPr>
        <p:spPr>
          <a:xfrm>
            <a:off x="3396662" y="500945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7DEBE3-ADDE-CC42-BB4F-117E68CD671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567" y="2792901"/>
            <a:ext cx="712678" cy="6971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340" y="3215648"/>
            <a:ext cx="762134" cy="548876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1014567" y="3490085"/>
            <a:ext cx="3063773" cy="1314967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1727247" y="3090432"/>
            <a:ext cx="2351095" cy="234624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49" idx="1"/>
          </p:cNvCxnSpPr>
          <p:nvPr/>
        </p:nvCxnSpPr>
        <p:spPr>
          <a:xfrm>
            <a:off x="1727247" y="3299657"/>
            <a:ext cx="2351095" cy="190429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098" y="1803701"/>
            <a:ext cx="680242" cy="665769"/>
          </a:xfrm>
          <a:prstGeom prst="rect">
            <a:avLst/>
          </a:prstGeom>
        </p:spPr>
      </p:pic>
      <p:cxnSp>
        <p:nvCxnSpPr>
          <p:cNvPr id="54" name="Straight Connector 53"/>
          <p:cNvCxnSpPr>
            <a:stCxn id="49" idx="0"/>
            <a:endCxn id="53" idx="2"/>
          </p:cNvCxnSpPr>
          <p:nvPr/>
        </p:nvCxnSpPr>
        <p:spPr>
          <a:xfrm flipH="1" flipV="1">
            <a:off x="3738219" y="2469469"/>
            <a:ext cx="721188" cy="746178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us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2" y="4272853"/>
            <a:ext cx="736600" cy="736600"/>
          </a:xfrm>
          <a:prstGeom prst="rect">
            <a:avLst/>
          </a:prstGeom>
        </p:spPr>
      </p:pic>
      <p:pic>
        <p:nvPicPr>
          <p:cNvPr id="4" name="Picture 3" descr="fs8_f-5f981e4ace8dae6f10f3084f9c82892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74" y="2629033"/>
            <a:ext cx="488846" cy="58661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000402" y="3432537"/>
            <a:ext cx="822960" cy="82296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003418" y="2381421"/>
            <a:ext cx="822960" cy="82296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000402" y="1033647"/>
            <a:ext cx="822960" cy="82296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L1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003418" y="4805052"/>
            <a:ext cx="822960" cy="822960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pic>
        <p:nvPicPr>
          <p:cNvPr id="22" name="Picture 21" descr="fs8_f-5f981e4ace8dae6f10f3084f9c82892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7" y="2247724"/>
            <a:ext cx="488846" cy="586615"/>
          </a:xfrm>
          <a:prstGeom prst="rect">
            <a:avLst/>
          </a:prstGeom>
        </p:spPr>
      </p:pic>
      <p:pic>
        <p:nvPicPr>
          <p:cNvPr id="23" name="Picture 22" descr="fs8_f-5f981e4ace8dae6f10f3084f9c82892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40" y="2687392"/>
            <a:ext cx="488846" cy="586615"/>
          </a:xfrm>
          <a:prstGeom prst="rect">
            <a:avLst/>
          </a:prstGeom>
        </p:spPr>
      </p:pic>
      <p:pic>
        <p:nvPicPr>
          <p:cNvPr id="24" name="Picture 23" descr="fs8_f-5f981e4ace8dae6f10f3084f9c82892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561" y="1269992"/>
            <a:ext cx="488846" cy="586615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0" idx="4"/>
            <a:endCxn id="19" idx="0"/>
          </p:cNvCxnSpPr>
          <p:nvPr/>
        </p:nvCxnSpPr>
        <p:spPr>
          <a:xfrm>
            <a:off x="7411882" y="1856607"/>
            <a:ext cx="3016" cy="524814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4"/>
            <a:endCxn id="17" idx="0"/>
          </p:cNvCxnSpPr>
          <p:nvPr/>
        </p:nvCxnSpPr>
        <p:spPr>
          <a:xfrm flipH="1">
            <a:off x="7411882" y="3204381"/>
            <a:ext cx="3016" cy="228156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7" idx="4"/>
            <a:endCxn id="21" idx="0"/>
          </p:cNvCxnSpPr>
          <p:nvPr/>
        </p:nvCxnSpPr>
        <p:spPr>
          <a:xfrm>
            <a:off x="7411882" y="4255497"/>
            <a:ext cx="3016" cy="549555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>
          <a:xfrm rot="5400000">
            <a:off x="6187541" y="2905960"/>
            <a:ext cx="4567586" cy="822960"/>
          </a:xfrm>
          <a:prstGeom prst="rightArrow">
            <a:avLst/>
          </a:prstGeom>
          <a:solidFill>
            <a:schemeClr val="accent6">
              <a:alpha val="7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4039" y="2012089"/>
            <a:ext cx="43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baseline="-25000" dirty="0">
              <a:latin typeface="Times New Roman"/>
              <a:cs typeface="Times New Roman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4039" y="3063205"/>
            <a:ext cx="43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113625" y="4435720"/>
            <a:ext cx="439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</a:t>
            </a:r>
            <a:r>
              <a:rPr lang="en-US" baseline="-25000" dirty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" name="Left Brace 2"/>
          <p:cNvSpPr/>
          <p:nvPr/>
        </p:nvSpPr>
        <p:spPr>
          <a:xfrm>
            <a:off x="6553200" y="1714633"/>
            <a:ext cx="469366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>
            <a:off x="6470917" y="4095052"/>
            <a:ext cx="469366" cy="105396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/>
          <p:cNvSpPr/>
          <p:nvPr/>
        </p:nvSpPr>
        <p:spPr>
          <a:xfrm>
            <a:off x="6534052" y="3019113"/>
            <a:ext cx="469366" cy="5097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16 -0.00805 L 0.32499 -0.2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1" y="-9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20255 L 0.06393 -0.24611 " pathEditMode="relative" ptsTypes="AA">
                                      <p:cBhvr>
                                        <p:cTn id="2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2 -0.24612 L 0.3507 -0.20255 " pathEditMode="relative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07 -0.20255 L 0.25899 -0.3535 " pathEditMode="relative" ptsTypes="AA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6" grpId="0"/>
      <p:bldP spid="30" grpId="0"/>
      <p:bldP spid="31" grpId="0"/>
      <p:bldP spid="3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Conclusions</a:t>
            </a:r>
            <a:endParaRPr lang="en-US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9492" y="1186680"/>
            <a:ext cx="8934508" cy="4628299"/>
          </a:xfrm>
        </p:spPr>
        <p:txBody>
          <a:bodyPr>
            <a:normAutofit/>
          </a:bodyPr>
          <a:lstStyle/>
          <a:p>
            <a:r>
              <a:rPr lang="en-US" dirty="0" err="1" smtClean="0"/>
              <a:t>TribeFlow</a:t>
            </a:r>
            <a:endParaRPr lang="en-US" dirty="0" smtClean="0"/>
          </a:p>
          <a:p>
            <a:pPr lvl="1"/>
            <a:r>
              <a:rPr lang="en-US" sz="2400" dirty="0" smtClean="0"/>
              <a:t>Predicts &amp; mines user trajectories</a:t>
            </a:r>
          </a:p>
          <a:p>
            <a:pPr lvl="1"/>
            <a:r>
              <a:rPr lang="en-US" sz="2400" dirty="0" smtClean="0"/>
              <a:t>Fast &amp; scalable</a:t>
            </a:r>
          </a:p>
          <a:p>
            <a:pPr lvl="1"/>
            <a:r>
              <a:rPr lang="en-US" sz="2400" dirty="0" smtClean="0"/>
              <a:t>Accurate &amp; interpretable</a:t>
            </a:r>
            <a:endParaRPr lang="en-US" sz="2400" dirty="0" smtClean="0"/>
          </a:p>
          <a:p>
            <a:endParaRPr lang="en-US" dirty="0">
              <a:solidFill>
                <a:srgbClr val="0011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11FF"/>
                </a:solidFill>
              </a:rPr>
              <a:t>Thank You!</a:t>
            </a:r>
            <a:endParaRPr lang="en-US" dirty="0">
              <a:solidFill>
                <a:srgbClr val="0011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13194" y="4635232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3"/>
              </a:rPr>
              <a:t>http://flaviovdf.github.io/tribeflow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562" y="2172745"/>
            <a:ext cx="4406900" cy="285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7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Different Behaviors Different Trajectories</a:t>
            </a:r>
            <a:endParaRPr lang="en-US" sz="36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2"/>
            <a:ext cx="2133600" cy="304271"/>
          </a:xfrm>
        </p:spPr>
        <p:txBody>
          <a:bodyPr/>
          <a:lstStyle/>
          <a:p>
            <a:fld id="{A87DEBE3-ADDE-CC42-BB4F-117E68CD671E}" type="slidenum">
              <a:rPr lang="en-US" smtClean="0"/>
              <a:t>4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35960"/>
            <a:ext cx="2506112" cy="18664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56" y="1635960"/>
            <a:ext cx="2506112" cy="186640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19" y="1635960"/>
            <a:ext cx="2506112" cy="1866403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V="1">
            <a:off x="1065437" y="2820256"/>
            <a:ext cx="754525" cy="34819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769883" y="2427977"/>
            <a:ext cx="1050079" cy="392279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36324" y="1721382"/>
            <a:ext cx="955806" cy="706595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69883" y="2134124"/>
            <a:ext cx="1652369" cy="312759"/>
          </a:xfrm>
          <a:prstGeom prst="line">
            <a:avLst/>
          </a:prstGeom>
          <a:ln>
            <a:solidFill>
              <a:schemeClr val="tx1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36324" y="2446883"/>
            <a:ext cx="117838" cy="721571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954162" y="1721382"/>
            <a:ext cx="837968" cy="1447072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 flipV="1">
            <a:off x="6939424" y="2229406"/>
            <a:ext cx="1453352" cy="21747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939424" y="2229406"/>
            <a:ext cx="445170" cy="59085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6939424" y="2820256"/>
            <a:ext cx="445170" cy="348198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3411556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4275874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5135308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Oval 74"/>
          <p:cNvSpPr/>
          <p:nvPr/>
        </p:nvSpPr>
        <p:spPr>
          <a:xfrm>
            <a:off x="6428145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7292463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8151897" y="4129528"/>
            <a:ext cx="707034" cy="707034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8" name="Picture 77" descr="us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45" y="1242260"/>
            <a:ext cx="787400" cy="787400"/>
          </a:xfrm>
          <a:prstGeom prst="rect">
            <a:avLst/>
          </a:prstGeom>
        </p:spPr>
      </p:pic>
      <p:cxnSp>
        <p:nvCxnSpPr>
          <p:cNvPr id="36" name="Straight Connector 35"/>
          <p:cNvCxnSpPr>
            <a:stCxn id="72" idx="6"/>
            <a:endCxn id="73" idx="2"/>
          </p:cNvCxnSpPr>
          <p:nvPr/>
        </p:nvCxnSpPr>
        <p:spPr>
          <a:xfrm>
            <a:off x="4118590" y="4483045"/>
            <a:ext cx="15728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3" idx="6"/>
            <a:endCxn id="74" idx="2"/>
          </p:cNvCxnSpPr>
          <p:nvPr/>
        </p:nvCxnSpPr>
        <p:spPr>
          <a:xfrm>
            <a:off x="4982908" y="4483045"/>
            <a:ext cx="152400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5" idx="6"/>
            <a:endCxn id="76" idx="2"/>
          </p:cNvCxnSpPr>
          <p:nvPr/>
        </p:nvCxnSpPr>
        <p:spPr>
          <a:xfrm>
            <a:off x="7135179" y="4483045"/>
            <a:ext cx="157284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6" idx="6"/>
            <a:endCxn id="77" idx="2"/>
          </p:cNvCxnSpPr>
          <p:nvPr/>
        </p:nvCxnSpPr>
        <p:spPr>
          <a:xfrm>
            <a:off x="7999497" y="4483045"/>
            <a:ext cx="152400" cy="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954162" y="4999929"/>
            <a:ext cx="65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3h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816104" y="5042526"/>
            <a:ext cx="65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5h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939424" y="5042526"/>
            <a:ext cx="65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1h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901614" y="4999929"/>
            <a:ext cx="650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6h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422252" y="5293456"/>
            <a:ext cx="32180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Duration in Location</a:t>
            </a:r>
            <a:endParaRPr lang="en-US" sz="1400" dirty="0"/>
          </a:p>
        </p:txBody>
      </p:sp>
      <p:cxnSp>
        <p:nvCxnSpPr>
          <p:cNvPr id="66" name="Straight Connector 65"/>
          <p:cNvCxnSpPr/>
          <p:nvPr/>
        </p:nvCxnSpPr>
        <p:spPr>
          <a:xfrm flipH="1" flipV="1">
            <a:off x="2789190" y="5029703"/>
            <a:ext cx="284186" cy="324480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3263006" y="5042526"/>
            <a:ext cx="297099" cy="326735"/>
          </a:xfrm>
          <a:prstGeom prst="line">
            <a:avLst/>
          </a:prstGeom>
          <a:ln>
            <a:solidFill>
              <a:srgbClr val="00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500px-Stub_doctor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76" y="1325506"/>
            <a:ext cx="659793" cy="791752"/>
          </a:xfrm>
          <a:prstGeom prst="rect">
            <a:avLst/>
          </a:prstGeom>
        </p:spPr>
      </p:pic>
      <p:pic>
        <p:nvPicPr>
          <p:cNvPr id="49" name="Picture 48" descr="us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" y="1325506"/>
            <a:ext cx="736600" cy="736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8403" y="4103482"/>
            <a:ext cx="2430786" cy="1324749"/>
            <a:chOff x="358403" y="4103482"/>
            <a:chExt cx="2430786" cy="1324749"/>
          </a:xfrm>
        </p:grpSpPr>
        <p:sp>
          <p:nvSpPr>
            <p:cNvPr id="67" name="Oval 66"/>
            <p:cNvSpPr/>
            <p:nvPr/>
          </p:nvSpPr>
          <p:spPr>
            <a:xfrm>
              <a:off x="358403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0" name="Oval 69"/>
            <p:cNvSpPr/>
            <p:nvPr/>
          </p:nvSpPr>
          <p:spPr>
            <a:xfrm>
              <a:off x="1222721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>
              <a:off x="2082155" y="4103482"/>
              <a:ext cx="707034" cy="707034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34" name="Straight Connector 33"/>
            <p:cNvCxnSpPr>
              <a:stCxn id="67" idx="6"/>
              <a:endCxn id="70" idx="2"/>
            </p:cNvCxnSpPr>
            <p:nvPr/>
          </p:nvCxnSpPr>
          <p:spPr>
            <a:xfrm>
              <a:off x="1065437" y="4456999"/>
              <a:ext cx="157284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0" idx="6"/>
              <a:endCxn id="71" idx="2"/>
            </p:cNvCxnSpPr>
            <p:nvPr/>
          </p:nvCxnSpPr>
          <p:spPr>
            <a:xfrm>
              <a:off x="1929755" y="4456999"/>
              <a:ext cx="152400" cy="0"/>
            </a:xfrm>
            <a:prstGeom prst="line">
              <a:avLst/>
            </a:prstGeom>
            <a:ln>
              <a:solidFill>
                <a:srgbClr val="000000"/>
              </a:solidFill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897698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h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34751" y="5058899"/>
              <a:ext cx="65004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0.5h</a:t>
              </a:r>
              <a:endParaRPr lang="en-US" dirty="0"/>
            </a:p>
          </p:txBody>
        </p:sp>
        <p:sp>
          <p:nvSpPr>
            <p:cNvPr id="47" name="Left Brace 46"/>
            <p:cNvSpPr/>
            <p:nvPr/>
          </p:nvSpPr>
          <p:spPr>
            <a:xfrm rot="16200000">
              <a:off x="1040400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Left Brace 47"/>
            <p:cNvSpPr/>
            <p:nvPr/>
          </p:nvSpPr>
          <p:spPr>
            <a:xfrm rot="16200000">
              <a:off x="1850389" y="4711063"/>
              <a:ext cx="292256" cy="49116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Left Brace 49"/>
          <p:cNvSpPr/>
          <p:nvPr/>
        </p:nvSpPr>
        <p:spPr>
          <a:xfrm rot="16200000">
            <a:off x="4053615" y="4711063"/>
            <a:ext cx="292256" cy="491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Brace 68"/>
          <p:cNvSpPr/>
          <p:nvPr/>
        </p:nvSpPr>
        <p:spPr>
          <a:xfrm rot="16200000">
            <a:off x="4915557" y="4711062"/>
            <a:ext cx="292256" cy="491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eft Brace 78"/>
          <p:cNvSpPr/>
          <p:nvPr/>
        </p:nvSpPr>
        <p:spPr>
          <a:xfrm rot="16200000">
            <a:off x="7038877" y="4711063"/>
            <a:ext cx="292256" cy="491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Left Brace 79"/>
          <p:cNvSpPr/>
          <p:nvPr/>
        </p:nvSpPr>
        <p:spPr>
          <a:xfrm rot="16200000">
            <a:off x="8001067" y="4704664"/>
            <a:ext cx="292256" cy="4911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10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General Motivation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29802" y="5000979"/>
            <a:ext cx="2133600" cy="304271"/>
          </a:xfrm>
        </p:spPr>
        <p:txBody>
          <a:bodyPr/>
          <a:lstStyle/>
          <a:p>
            <a:fld id="{A87DEBE3-ADDE-CC42-BB4F-117E68CD671E}" type="slidenum">
              <a:rPr lang="en-US" smtClean="0"/>
              <a:t>5</a:t>
            </a:fld>
            <a:endParaRPr lang="en-US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3EC58F-BF7A-4EF3-B112-69AFCD9914F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9" name="Group 201"/>
          <p:cNvGrpSpPr/>
          <p:nvPr/>
        </p:nvGrpSpPr>
        <p:grpSpPr>
          <a:xfrm>
            <a:off x="753487" y="3957500"/>
            <a:ext cx="2598539" cy="1268016"/>
            <a:chOff x="0" y="0"/>
            <a:chExt cx="3695700" cy="1803400"/>
          </a:xfrm>
        </p:grpSpPr>
        <p:sp>
          <p:nvSpPr>
            <p:cNvPr id="10" name="Shape 199"/>
            <p:cNvSpPr/>
            <p:nvPr/>
          </p:nvSpPr>
          <p:spPr>
            <a:xfrm>
              <a:off x="0" y="0"/>
              <a:ext cx="3695700" cy="1803400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642915">
                <a:defRPr sz="1800">
                  <a:solidFill>
                    <a:srgbClr val="000000"/>
                  </a:solidFill>
                  <a:effectLst/>
                  <a:latin typeface="Gill Sans MT"/>
                  <a:ea typeface="Gill Sans MT"/>
                  <a:cs typeface="Gill Sans MT"/>
                  <a:sym typeface="Gill Sans MT"/>
                </a:defRPr>
              </a:pPr>
              <a:endParaRPr/>
            </a:p>
          </p:txBody>
        </p:sp>
        <p:pic>
          <p:nvPicPr>
            <p:cNvPr id="11" name="image7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695700" cy="1803400"/>
            </a:xfrm>
            <a:prstGeom prst="rect">
              <a:avLst/>
            </a:prstGeom>
            <a:ln w="101600" cap="sq">
              <a:solidFill>
                <a:srgbClr val="FDFDFD"/>
              </a:solidFill>
              <a:prstDash val="solid"/>
              <a:miter lim="800000"/>
            </a:ln>
            <a:effectLst>
              <a:outerShdw blurRad="63500" dist="37500" dir="7560000" rotWithShape="0">
                <a:srgbClr val="000000">
                  <a:alpha val="20000"/>
                </a:srgbClr>
              </a:outerShdw>
            </a:effectLst>
          </p:spPr>
        </p:pic>
      </p:grpSp>
      <p:pic>
        <p:nvPicPr>
          <p:cNvPr id="13" name="image68.png"/>
          <p:cNvPicPr>
            <a:picLocks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4427536" y="1974835"/>
            <a:ext cx="2987424" cy="1509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Screen Shot 2015-11-12 at 12.10.45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31119" y="3750254"/>
            <a:ext cx="2897508" cy="248307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210"/>
          <p:cNvSpPr/>
          <p:nvPr/>
        </p:nvSpPr>
        <p:spPr>
          <a:xfrm>
            <a:off x="5448031" y="1210696"/>
            <a:ext cx="1502316" cy="654309"/>
          </a:xfrm>
          <a:prstGeom prst="rightArrow">
            <a:avLst>
              <a:gd name="adj1" fmla="val 32000"/>
              <a:gd name="adj2" fmla="val 87344"/>
            </a:avLst>
          </a:prstGeom>
          <a:solidFill>
            <a:schemeClr val="accent4">
              <a:hueOff val="481991"/>
              <a:satOff val="11971"/>
              <a:lumOff val="1900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" name="Shape 212"/>
          <p:cNvSpPr/>
          <p:nvPr/>
        </p:nvSpPr>
        <p:spPr>
          <a:xfrm>
            <a:off x="1608265" y="3184157"/>
            <a:ext cx="1502316" cy="654309"/>
          </a:xfrm>
          <a:prstGeom prst="rightArrow">
            <a:avLst>
              <a:gd name="adj1" fmla="val 32000"/>
              <a:gd name="adj2" fmla="val 87344"/>
            </a:avLst>
          </a:prstGeom>
          <a:solidFill>
            <a:schemeClr val="accent4">
              <a:hueOff val="481991"/>
              <a:satOff val="11971"/>
              <a:lumOff val="1900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9" name="Shape 213"/>
          <p:cNvSpPr/>
          <p:nvPr/>
        </p:nvSpPr>
        <p:spPr>
          <a:xfrm>
            <a:off x="3175086" y="3019319"/>
            <a:ext cx="678255" cy="856962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1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lvl1pPr>
          </a:lstStyle>
          <a:p>
            <a:r>
              <a:rPr dirty="0"/>
              <a:t>??</a:t>
            </a:r>
          </a:p>
        </p:txBody>
      </p:sp>
      <p:sp>
        <p:nvSpPr>
          <p:cNvPr id="20" name="Shape 214"/>
          <p:cNvSpPr/>
          <p:nvPr/>
        </p:nvSpPr>
        <p:spPr>
          <a:xfrm>
            <a:off x="6379252" y="3929317"/>
            <a:ext cx="1502316" cy="654309"/>
          </a:xfrm>
          <a:prstGeom prst="rightArrow">
            <a:avLst>
              <a:gd name="adj1" fmla="val 32000"/>
              <a:gd name="adj2" fmla="val 87344"/>
            </a:avLst>
          </a:prstGeom>
          <a:solidFill>
            <a:schemeClr val="accent4">
              <a:hueOff val="481991"/>
              <a:satOff val="11971"/>
              <a:lumOff val="19007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3000">
                <a:solidFill>
                  <a:srgbClr val="3B3B3B"/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 215"/>
          <p:cNvSpPr/>
          <p:nvPr/>
        </p:nvSpPr>
        <p:spPr>
          <a:xfrm>
            <a:off x="7946072" y="3764480"/>
            <a:ext cx="678255" cy="856962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1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lvl1pPr>
          </a:lstStyle>
          <a:p>
            <a:r>
              <a:t>??</a:t>
            </a:r>
          </a:p>
        </p:txBody>
      </p:sp>
      <p:pic>
        <p:nvPicPr>
          <p:cNvPr id="22" name="Picture 21" descr="user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85" y="3027879"/>
            <a:ext cx="736600" cy="736600"/>
          </a:xfrm>
          <a:prstGeom prst="rect">
            <a:avLst/>
          </a:prstGeom>
        </p:spPr>
      </p:pic>
      <p:pic>
        <p:nvPicPr>
          <p:cNvPr id="23" name="Picture 22" descr="us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92" y="1131087"/>
            <a:ext cx="736600" cy="736600"/>
          </a:xfrm>
          <a:prstGeom prst="rect">
            <a:avLst/>
          </a:prstGeom>
        </p:spPr>
      </p:pic>
      <p:pic>
        <p:nvPicPr>
          <p:cNvPr id="24" name="Picture 23" descr="user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14" y="3725819"/>
            <a:ext cx="787400" cy="787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2676" y="1662302"/>
            <a:ext cx="3218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ill Sans Light"/>
                <a:cs typeface="Gill Sans Light"/>
              </a:rPr>
              <a:t>Predict where an agent will go next</a:t>
            </a:r>
            <a:endParaRPr lang="en-US" sz="2800" dirty="0">
              <a:latin typeface="Gill Sans Light"/>
              <a:cs typeface="Gill Sans Light"/>
            </a:endParaRPr>
          </a:p>
        </p:txBody>
      </p:sp>
      <p:sp>
        <p:nvSpPr>
          <p:cNvPr id="26" name="Shape 213"/>
          <p:cNvSpPr/>
          <p:nvPr/>
        </p:nvSpPr>
        <p:spPr>
          <a:xfrm>
            <a:off x="6950349" y="1114591"/>
            <a:ext cx="678255" cy="856962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5100">
                <a:solidFill>
                  <a:schemeClr val="accent4">
                    <a:hueOff val="481991"/>
                    <a:satOff val="11971"/>
                    <a:lumOff val="19007"/>
                  </a:schemeClr>
                </a:solidFill>
                <a:effectLst>
                  <a:outerShdw blurRad="12700" dist="12700" dir="5400000" rotWithShape="0">
                    <a:srgbClr val="FFFFFF">
                      <a:alpha val="25000"/>
                    </a:srgbClr>
                  </a:outerShdw>
                </a:effectLst>
              </a:defRPr>
            </a:lvl1pPr>
          </a:lstStyle>
          <a:p>
            <a:r>
              <a:rPr dirty="0"/>
              <a:t>??</a:t>
            </a:r>
          </a:p>
        </p:txBody>
      </p:sp>
      <p:pic>
        <p:nvPicPr>
          <p:cNvPr id="27" name="Picture 26" descr="fs8_f-5f981e4ace8dae6f10f3084f9c82892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43" y="3838466"/>
            <a:ext cx="423475" cy="508170"/>
          </a:xfrm>
          <a:prstGeom prst="rect">
            <a:avLst/>
          </a:prstGeom>
        </p:spPr>
      </p:pic>
      <p:pic>
        <p:nvPicPr>
          <p:cNvPr id="29" name="Picture 28" descr="appicns_Firefox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605" y="806388"/>
            <a:ext cx="617609" cy="61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96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How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we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Navigate?</a:t>
            </a:r>
            <a:endParaRPr lang="en-US" sz="3600" dirty="0"/>
          </a:p>
        </p:txBody>
      </p:sp>
      <p:pic>
        <p:nvPicPr>
          <p:cNvPr id="7" name="Screen Shot 2015-11-12 at 12.10.4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6800" y="2191246"/>
            <a:ext cx="2897508" cy="2483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creen Shot 2015-11-12 at 11.52.2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1379" y="2431217"/>
            <a:ext cx="4374916" cy="202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3942" y="4050986"/>
            <a:ext cx="1425829" cy="855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35554" y="3837543"/>
            <a:ext cx="1651246" cy="1241227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379"/>
          <p:cNvSpPr/>
          <p:nvPr/>
        </p:nvSpPr>
        <p:spPr>
          <a:xfrm>
            <a:off x="6137418" y="4263031"/>
            <a:ext cx="939641" cy="411291"/>
          </a:xfrm>
          <a:prstGeom prst="rightArrow">
            <a:avLst>
              <a:gd name="adj1" fmla="val 32000"/>
              <a:gd name="adj2" fmla="val 138953"/>
            </a:avLst>
          </a:prstGeom>
          <a:blipFill>
            <a:blip r:embed="rId7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3" name="image72.png"/>
          <p:cNvPicPr>
            <a:picLocks noChangeAspect="1"/>
          </p:cNvPicPr>
          <p:nvPr/>
        </p:nvPicPr>
        <p:blipFill>
          <a:blip r:embed="rId8">
            <a:extLst/>
          </a:blip>
          <a:srcRect l="37083" t="23332" r="48333" b="22222"/>
          <a:stretch>
            <a:fillRect/>
          </a:stretch>
        </p:blipFill>
        <p:spPr>
          <a:xfrm flipH="1">
            <a:off x="1084976" y="1896337"/>
            <a:ext cx="520715" cy="14352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239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82" y="4447769"/>
            <a:ext cx="3859514" cy="1267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09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Navigational Constraints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34613" y="862159"/>
            <a:ext cx="8229600" cy="39634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600" dirty="0" smtClean="0"/>
              <a:t>Geographical </a:t>
            </a:r>
            <a:r>
              <a:rPr lang="en-US" sz="2600" dirty="0" smtClean="0"/>
              <a:t>Constraints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Check-in at Eiffel Tower followed by Statue of </a:t>
            </a:r>
            <a:r>
              <a:rPr lang="en-US" sz="2200" dirty="0" smtClean="0">
                <a:solidFill>
                  <a:srgbClr val="000000"/>
                </a:solidFill>
              </a:rPr>
              <a:t>Liberty</a:t>
            </a:r>
            <a:r>
              <a:rPr lang="en-US" sz="2200" dirty="0">
                <a:solidFill>
                  <a:srgbClr val="FF0000"/>
                </a:solidFill>
              </a:rPr>
              <a:t/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Probably </a:t>
            </a:r>
            <a:r>
              <a:rPr lang="en-US" sz="2200" dirty="0" smtClean="0">
                <a:solidFill>
                  <a:srgbClr val="FF0000"/>
                </a:solidFill>
              </a:rPr>
              <a:t>not</a:t>
            </a:r>
            <a:br>
              <a:rPr lang="en-US" sz="2200" dirty="0" smtClean="0">
                <a:solidFill>
                  <a:srgbClr val="FF0000"/>
                </a:solidFill>
              </a:rPr>
            </a:br>
            <a:endParaRPr lang="en-US" sz="2200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Starbucks at JFK followed by McDonalds at Beijing Airport.</a:t>
            </a:r>
            <a:br>
              <a:rPr lang="en-US" sz="2200" dirty="0" smtClean="0">
                <a:solidFill>
                  <a:srgbClr val="00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Possible </a:t>
            </a:r>
            <a:br>
              <a:rPr lang="en-US" sz="2200" dirty="0" smtClean="0">
                <a:solidFill>
                  <a:srgbClr val="FF0000"/>
                </a:solidFill>
              </a:rPr>
            </a:b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600" dirty="0" smtClean="0">
                <a:solidFill>
                  <a:srgbClr val="000000"/>
                </a:solidFill>
              </a:rPr>
              <a:t>Application Constraints (e.g., Links on the Application)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Simple Navigation Process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(e.g., PageRank)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8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4228" y="2427467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96743" y="2073950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2403832" y="3422494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3351262" y="1615690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89501" y="3920031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1143226" y="3566514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3" name="Straight Connector 12"/>
          <p:cNvCxnSpPr>
            <a:stCxn id="8" idx="4"/>
            <a:endCxn id="12" idx="0"/>
          </p:cNvCxnSpPr>
          <p:nvPr/>
        </p:nvCxnSpPr>
        <p:spPr>
          <a:xfrm flipH="1">
            <a:off x="1496743" y="2780984"/>
            <a:ext cx="353517" cy="785530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9" idx="1"/>
          </p:cNvCxnSpPr>
          <p:nvPr/>
        </p:nvCxnSpPr>
        <p:spPr>
          <a:xfrm>
            <a:off x="1850260" y="2780984"/>
            <a:ext cx="657115" cy="74505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9" idx="2"/>
          </p:cNvCxnSpPr>
          <p:nvPr/>
        </p:nvCxnSpPr>
        <p:spPr>
          <a:xfrm flipV="1">
            <a:off x="1850260" y="3776011"/>
            <a:ext cx="553572" cy="144020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7" idx="4"/>
          </p:cNvCxnSpPr>
          <p:nvPr/>
        </p:nvCxnSpPr>
        <p:spPr>
          <a:xfrm flipV="1">
            <a:off x="2757349" y="3134501"/>
            <a:ext cx="240396" cy="28799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1" idx="1"/>
          </p:cNvCxnSpPr>
          <p:nvPr/>
        </p:nvCxnSpPr>
        <p:spPr>
          <a:xfrm>
            <a:off x="3110866" y="3776011"/>
            <a:ext cx="482178" cy="24756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3247719" y="2219181"/>
            <a:ext cx="207086" cy="311829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8" idx="7"/>
          </p:cNvCxnSpPr>
          <p:nvPr/>
        </p:nvCxnSpPr>
        <p:spPr>
          <a:xfrm flipH="1">
            <a:off x="2100234" y="1969207"/>
            <a:ext cx="1251028" cy="208286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87548" y="1966731"/>
            <a:ext cx="4099252" cy="252732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rgbClr val="000000"/>
                </a:solidFill>
              </a:rPr>
              <a:t>Visible Links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Random Walks w. Random Jumps to Random Nodes</a:t>
            </a:r>
          </a:p>
        </p:txBody>
      </p:sp>
      <p:pic>
        <p:nvPicPr>
          <p:cNvPr id="36" name="Picture 35" descr="us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84088"/>
            <a:ext cx="736600" cy="736600"/>
          </a:xfrm>
          <a:prstGeom prst="rect">
            <a:avLst/>
          </a:prstGeom>
        </p:spPr>
      </p:pic>
      <p:pic>
        <p:nvPicPr>
          <p:cNvPr id="38" name="Picture 37" descr="us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48" y="1176414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2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5551E-7 1.67592E-6 L 0.20215 -0.00444 " pathEditMode="relative" ptsTypes="AA">
                                      <p:cBhvr>
                                        <p:cTn id="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16 -0.00444 L 0.3305 0.09101 " pathEditMode="relative" ptsTypes="AA">
                                      <p:cBhvr>
                                        <p:cTn id="1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1424E-6 -6.15982E-6 L -0.27058 0.15149 " pathEditMode="relative" ptsTypes="AA">
                                      <p:cBhvr>
                                        <p:cTn id="23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58 0.15149 L -0.13564 0.34517 " pathEditMode="relative" ptsTypes="AA">
                                      <p:cBhvr>
                                        <p:cTn id="26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16 0.38152 L -0.03387 0.03607 " pathEditMode="relative" ptsTypes="AA">
                                      <p:cBhvr>
                                        <p:cTn id="29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234"/>
            <a:ext cx="8229600" cy="9525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Random Walk Transition Matrix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EBE3-ADDE-CC42-BB4F-117E68CD671E}" type="slidenum">
              <a:rPr lang="en-US" smtClean="0"/>
              <a:t>9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44228" y="2427467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496743" y="2073950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2403832" y="3422494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3351262" y="1615690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489501" y="3920031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1143226" y="3566514"/>
            <a:ext cx="707034" cy="707034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3" name="Straight Connector 12"/>
          <p:cNvCxnSpPr>
            <a:stCxn id="8" idx="4"/>
            <a:endCxn id="12" idx="0"/>
          </p:cNvCxnSpPr>
          <p:nvPr/>
        </p:nvCxnSpPr>
        <p:spPr>
          <a:xfrm flipH="1">
            <a:off x="1496743" y="2780984"/>
            <a:ext cx="353517" cy="785530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4"/>
            <a:endCxn id="9" idx="1"/>
          </p:cNvCxnSpPr>
          <p:nvPr/>
        </p:nvCxnSpPr>
        <p:spPr>
          <a:xfrm>
            <a:off x="1850260" y="2780984"/>
            <a:ext cx="657115" cy="74505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6"/>
            <a:endCxn id="9" idx="2"/>
          </p:cNvCxnSpPr>
          <p:nvPr/>
        </p:nvCxnSpPr>
        <p:spPr>
          <a:xfrm flipV="1">
            <a:off x="1850260" y="3776011"/>
            <a:ext cx="553572" cy="144020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0"/>
            <a:endCxn id="7" idx="4"/>
          </p:cNvCxnSpPr>
          <p:nvPr/>
        </p:nvCxnSpPr>
        <p:spPr>
          <a:xfrm flipV="1">
            <a:off x="2757349" y="3134501"/>
            <a:ext cx="240396" cy="28799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9" idx="6"/>
            <a:endCxn id="11" idx="1"/>
          </p:cNvCxnSpPr>
          <p:nvPr/>
        </p:nvCxnSpPr>
        <p:spPr>
          <a:xfrm>
            <a:off x="3110866" y="3776011"/>
            <a:ext cx="482178" cy="247563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7"/>
            <a:endCxn id="10" idx="3"/>
          </p:cNvCxnSpPr>
          <p:nvPr/>
        </p:nvCxnSpPr>
        <p:spPr>
          <a:xfrm flipV="1">
            <a:off x="3247719" y="2219181"/>
            <a:ext cx="207086" cy="311829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8" idx="7"/>
          </p:cNvCxnSpPr>
          <p:nvPr/>
        </p:nvCxnSpPr>
        <p:spPr>
          <a:xfrm flipH="1">
            <a:off x="2100234" y="1969207"/>
            <a:ext cx="1251028" cy="208286"/>
          </a:xfrm>
          <a:prstGeom prst="line">
            <a:avLst/>
          </a:prstGeom>
          <a:ln>
            <a:solidFill>
              <a:srgbClr val="000000"/>
            </a:solidFill>
            <a:tailEnd type="non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790732"/>
              </p:ext>
            </p:extLst>
          </p:nvPr>
        </p:nvGraphicFramePr>
        <p:xfrm>
          <a:off x="4765315" y="1245641"/>
          <a:ext cx="3921484" cy="409159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60212"/>
                <a:gridCol w="560212"/>
                <a:gridCol w="560212"/>
                <a:gridCol w="560212"/>
                <a:gridCol w="560212"/>
                <a:gridCol w="560212"/>
                <a:gridCol w="560212"/>
              </a:tblGrid>
              <a:tr h="584514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4900" marR="134900" marT="67450" marB="67450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.875</a:t>
                      </a:r>
                      <a:endParaRPr lang="en-US" sz="12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.45</a:t>
                      </a:r>
                      <a:endParaRPr lang="en-US" sz="12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.45</a:t>
                      </a:r>
                      <a:endParaRPr lang="en-US" sz="12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.875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0000"/>
                          </a:solidFill>
                        </a:rPr>
                        <a:t>.45</a:t>
                      </a:r>
                      <a:endParaRPr lang="en-US" sz="1200" b="1" dirty="0">
                        <a:solidFill>
                          <a:srgbClr val="000000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.875</a:t>
                      </a:r>
                      <a:endParaRPr lang="en-US" sz="12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.025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5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7F7F7F"/>
                          </a:solidFill>
                        </a:rPr>
                        <a:t>.166</a:t>
                      </a:r>
                      <a:endParaRPr lang="en-US" sz="1200" dirty="0">
                        <a:solidFill>
                          <a:srgbClr val="7F7F7F"/>
                        </a:solidFill>
                      </a:endParaRPr>
                    </a:p>
                  </a:txBody>
                  <a:tcPr marL="134900" marR="134900" marT="67450" marB="67450" anchor="ctr">
                    <a:lnL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3" name="Straight Arrow Connector 22"/>
          <p:cNvCxnSpPr>
            <a:stCxn id="26" idx="3"/>
          </p:cNvCxnSpPr>
          <p:nvPr/>
        </p:nvCxnSpPr>
        <p:spPr>
          <a:xfrm flipV="1">
            <a:off x="3593044" y="4501585"/>
            <a:ext cx="2960156" cy="505055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70754" y="4665301"/>
            <a:ext cx="3522290" cy="682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P[Next| Previous]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95" y="926531"/>
            <a:ext cx="8874801" cy="4552103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06974" y="1237823"/>
            <a:ext cx="5954038" cy="3090638"/>
            <a:chOff x="-917645" y="2337593"/>
            <a:chExt cx="5954038" cy="3090638"/>
          </a:xfrm>
        </p:grpSpPr>
        <p:sp>
          <p:nvSpPr>
            <p:cNvPr id="20" name="Rectangle 19"/>
            <p:cNvSpPr/>
            <p:nvPr/>
          </p:nvSpPr>
          <p:spPr>
            <a:xfrm>
              <a:off x="-917645" y="2337593"/>
              <a:ext cx="5954038" cy="112851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109728" lvl="0">
                <a:spcBef>
                  <a:spcPts val="400"/>
                </a:spcBef>
                <a:buClr>
                  <a:srgbClr val="2C7C9F"/>
                </a:buClr>
                <a:buSzPct val="68000"/>
              </a:pPr>
              <a:r>
                <a:rPr lang="en-US" sz="32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What if we don’t see the links?</a:t>
              </a:r>
            </a:p>
            <a:p>
              <a:pPr marL="109728" lvl="0">
                <a:spcBef>
                  <a:spcPts val="400"/>
                </a:spcBef>
                <a:buClr>
                  <a:srgbClr val="2C7C9F"/>
                </a:buClr>
                <a:buSzPct val="68000"/>
              </a:pPr>
              <a:r>
                <a:rPr lang="en-US" sz="32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Trajectories are all we see</a:t>
              </a:r>
              <a:r>
                <a:rPr lang="en-US" sz="3200" dirty="0" smtClean="0">
                  <a:solidFill>
                    <a:schemeClr val="bg1"/>
                  </a:solidFill>
                  <a:latin typeface="Gill Sans Light"/>
                  <a:cs typeface="Gill Sans Light"/>
                </a:rPr>
                <a:t>.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58403" y="4103482"/>
              <a:ext cx="2430786" cy="1324749"/>
              <a:chOff x="358403" y="4103482"/>
              <a:chExt cx="2430786" cy="132474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358403" y="4103482"/>
                <a:ext cx="707034" cy="707034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222721" y="4103482"/>
                <a:ext cx="707034" cy="707034"/>
              </a:xfrm>
              <a:prstGeom prst="ellips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082155" y="4103482"/>
                <a:ext cx="707034" cy="707034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cxnSp>
            <p:nvCxnSpPr>
              <p:cNvPr id="45" name="Straight Connector 44"/>
              <p:cNvCxnSpPr>
                <a:stCxn id="42" idx="6"/>
                <a:endCxn id="43" idx="2"/>
              </p:cNvCxnSpPr>
              <p:nvPr/>
            </p:nvCxnSpPr>
            <p:spPr>
              <a:xfrm>
                <a:off x="1065437" y="4456999"/>
                <a:ext cx="157284" cy="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43" idx="6"/>
                <a:endCxn id="44" idx="2"/>
              </p:cNvCxnSpPr>
              <p:nvPr/>
            </p:nvCxnSpPr>
            <p:spPr>
              <a:xfrm>
                <a:off x="1929755" y="4456999"/>
                <a:ext cx="152400" cy="0"/>
              </a:xfrm>
              <a:prstGeom prst="line">
                <a:avLst/>
              </a:prstGeom>
              <a:ln>
                <a:solidFill>
                  <a:srgbClr val="000000"/>
                </a:solidFill>
                <a:tailEnd type="triangle" w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/>
              <p:cNvSpPr/>
              <p:nvPr/>
            </p:nvSpPr>
            <p:spPr>
              <a:xfrm>
                <a:off x="897698" y="5058899"/>
                <a:ext cx="650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dirty="0" smtClean="0"/>
                  <a:t>h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734751" y="5058899"/>
                <a:ext cx="65004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0.5h</a:t>
                </a:r>
                <a:endParaRPr lang="en-US" dirty="0"/>
              </a:p>
            </p:txBody>
          </p:sp>
          <p:sp>
            <p:nvSpPr>
              <p:cNvPr id="49" name="Left Brace 48"/>
              <p:cNvSpPr/>
              <p:nvPr/>
            </p:nvSpPr>
            <p:spPr>
              <a:xfrm rot="16200000">
                <a:off x="1040400" y="4711063"/>
                <a:ext cx="292256" cy="49116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Left Brace 49"/>
              <p:cNvSpPr/>
              <p:nvPr/>
            </p:nvSpPr>
            <p:spPr>
              <a:xfrm rot="16200000">
                <a:off x="1850389" y="4711063"/>
                <a:ext cx="292256" cy="491162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993218" y="4288861"/>
            <a:ext cx="7470314" cy="12516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And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no self-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ill Sans Light"/>
                <a:cs typeface="Gill Sans Light"/>
              </a:rPr>
              <a:t>loops</a:t>
            </a: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: Modeling self-loops is separate problem.</a:t>
            </a:r>
          </a:p>
          <a:p>
            <a:pPr marL="109728" lvl="0">
              <a:spcBef>
                <a:spcPts val="400"/>
              </a:spcBef>
              <a:buClr>
                <a:srgbClr val="2C7C9F"/>
              </a:buClr>
              <a:buSzPct val="68000"/>
            </a:pP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See Figueiredo et al. PKDD2014,</a:t>
            </a:r>
            <a:b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</a:br>
            <a:r>
              <a:rPr lang="en-U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     Benson et al. WWW 2016, </a:t>
            </a:r>
            <a:r>
              <a:rPr lang="is-IS" sz="2400" dirty="0" smtClean="0">
                <a:solidFill>
                  <a:schemeClr val="bg1"/>
                </a:solidFill>
                <a:latin typeface="Gill Sans Light"/>
                <a:cs typeface="Gill Sans Light"/>
              </a:rPr>
              <a:t>…</a:t>
            </a:r>
            <a:endParaRPr lang="en-US" sz="2400" dirty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1325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</TotalTime>
  <Words>1651</Words>
  <Application>Microsoft Macintosh PowerPoint</Application>
  <PresentationFormat>On-screen Show (16:10)</PresentationFormat>
  <Paragraphs>698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TribeFlow Mining &amp; Predicting User Trajectories</vt:lpstr>
      <vt:lpstr>Example: Online Check-Ins</vt:lpstr>
      <vt:lpstr>What Happens x What we See</vt:lpstr>
      <vt:lpstr>Different Behaviors Different Trajectories</vt:lpstr>
      <vt:lpstr>General Motivation</vt:lpstr>
      <vt:lpstr>PowerPoint Presentation</vt:lpstr>
      <vt:lpstr>Navigational Constraints</vt:lpstr>
      <vt:lpstr>Simple Navigation Process (e.g., PageRank)</vt:lpstr>
      <vt:lpstr>Random Walk Transition Matrix</vt:lpstr>
      <vt:lpstr>Latent Random Walk Transition Matrices</vt:lpstr>
      <vt:lpstr>TribeFlow’s Environments</vt:lpstr>
      <vt:lpstr>Problem Definition</vt:lpstr>
      <vt:lpstr>Defining the Model</vt:lpstr>
      <vt:lpstr>How many Transition Matrices?</vt:lpstr>
      <vt:lpstr>Decomposing User Trajectories</vt:lpstr>
      <vt:lpstr>Dealing With Sparseness</vt:lpstr>
      <vt:lpstr>Learning the Model</vt:lpstr>
      <vt:lpstr>TribeFlow’s Generative Model</vt:lpstr>
      <vt:lpstr>TribeFlow Inference</vt:lpstr>
      <vt:lpstr>Results</vt:lpstr>
      <vt:lpstr>TribeFlow at Work</vt:lpstr>
      <vt:lpstr>PowerPoint Presentation</vt:lpstr>
      <vt:lpstr>Predicting Where Users Go Next</vt:lpstr>
      <vt:lpstr>Using Data Subsamples</vt:lpstr>
      <vt:lpstr>Further Comparisons</vt:lpstr>
      <vt:lpstr>Sense Making: Music Streaming Data</vt:lpstr>
      <vt:lpstr>Sense Making: FourSquare Data </vt:lpstr>
      <vt:lpstr>Users are not Synchronized</vt:lpstr>
      <vt:lpstr>PowerPoint Presentation</vt:lpstr>
      <vt:lpstr>Conclusions</vt:lpstr>
    </vt:vector>
  </TitlesOfParts>
  <Company>UFMG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Mining, Predicting and Making Sense of User Trajectories</dc:title>
  <dc:creator>Flavio Figueiredo</dc:creator>
  <cp:lastModifiedBy>Flavio Figueiredo</cp:lastModifiedBy>
  <cp:revision>432</cp:revision>
  <dcterms:created xsi:type="dcterms:W3CDTF">2015-11-05T10:39:29Z</dcterms:created>
  <dcterms:modified xsi:type="dcterms:W3CDTF">2016-04-14T21:04:58Z</dcterms:modified>
</cp:coreProperties>
</file>